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5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52"/>
  </p:notesMasterIdLst>
  <p:handoutMasterIdLst>
    <p:handoutMasterId r:id="rId53"/>
  </p:handoutMasterIdLst>
  <p:sldIdLst>
    <p:sldId id="400" r:id="rId3"/>
    <p:sldId id="460" r:id="rId4"/>
    <p:sldId id="479" r:id="rId5"/>
    <p:sldId id="480" r:id="rId6"/>
    <p:sldId id="410" r:id="rId7"/>
    <p:sldId id="411" r:id="rId8"/>
    <p:sldId id="409" r:id="rId9"/>
    <p:sldId id="481" r:id="rId10"/>
    <p:sldId id="445" r:id="rId11"/>
    <p:sldId id="446" r:id="rId12"/>
    <p:sldId id="463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7" r:id="rId23"/>
    <p:sldId id="458" r:id="rId24"/>
    <p:sldId id="486" r:id="rId25"/>
    <p:sldId id="482" r:id="rId26"/>
    <p:sldId id="417" r:id="rId27"/>
    <p:sldId id="381" r:id="rId28"/>
    <p:sldId id="485" r:id="rId29"/>
    <p:sldId id="354" r:id="rId30"/>
    <p:sldId id="383" r:id="rId31"/>
    <p:sldId id="470" r:id="rId32"/>
    <p:sldId id="464" r:id="rId33"/>
    <p:sldId id="466" r:id="rId34"/>
    <p:sldId id="467" r:id="rId35"/>
    <p:sldId id="469" r:id="rId36"/>
    <p:sldId id="369" r:id="rId37"/>
    <p:sldId id="436" r:id="rId38"/>
    <p:sldId id="477" r:id="rId39"/>
    <p:sldId id="478" r:id="rId40"/>
    <p:sldId id="483" r:id="rId41"/>
    <p:sldId id="473" r:id="rId42"/>
    <p:sldId id="472" r:id="rId43"/>
    <p:sldId id="474" r:id="rId44"/>
    <p:sldId id="487" r:id="rId45"/>
    <p:sldId id="475" r:id="rId46"/>
    <p:sldId id="476" r:id="rId47"/>
    <p:sldId id="484" r:id="rId48"/>
    <p:sldId id="414" r:id="rId49"/>
    <p:sldId id="416" r:id="rId50"/>
    <p:sldId id="332" r:id="rId51"/>
  </p:sldIdLst>
  <p:sldSz cx="12192000" cy="6858000"/>
  <p:notesSz cx="6761163" cy="99425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8F83A"/>
    <a:srgbClr val="0CDEFA"/>
    <a:srgbClr val="FF0066"/>
    <a:srgbClr val="0000FF"/>
    <a:srgbClr val="BD037B"/>
    <a:srgbClr val="99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08" autoAdjust="0"/>
    <p:restoredTop sz="94660"/>
  </p:normalViewPr>
  <p:slideViewPr>
    <p:cSldViewPr>
      <p:cViewPr varScale="1">
        <p:scale>
          <a:sx n="68" d="100"/>
          <a:sy n="68" d="100"/>
        </p:scale>
        <p:origin x="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400"/>
            </a:pPr>
            <a:r>
              <a:rPr lang="pl-PL" sz="1800" dirty="0" smtClean="0"/>
              <a:t>Łączna kwota przeznaczona</a:t>
            </a:r>
            <a:r>
              <a:rPr lang="pl-PL" sz="1800" baseline="0" dirty="0" smtClean="0"/>
              <a:t> na działalność Klubu Seniora: </a:t>
            </a:r>
            <a:r>
              <a:rPr lang="pl-PL" sz="1800" baseline="0" dirty="0" smtClean="0">
                <a:solidFill>
                  <a:srgbClr val="FF0000"/>
                </a:solidFill>
              </a:rPr>
              <a:t>24.559,-zł</a:t>
            </a:r>
            <a:endParaRPr lang="en-US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3.7308888755950197E-2"/>
          <c:y val="0.91738231688861593"/>
        </c:manualLayout>
      </c:layout>
      <c:overlay val="1"/>
    </c:title>
    <c:autoTitleDeleted val="0"/>
    <c:view3D>
      <c:rotX val="1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Kwota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8F83A"/>
              </a:solidFill>
            </c:spPr>
          </c:dPt>
          <c:dPt>
            <c:idx val="1"/>
            <c:bubble3D val="0"/>
            <c:spPr>
              <a:solidFill>
                <a:srgbClr val="FF0066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CDEFA"/>
              </a:solidFill>
            </c:spPr>
          </c:dPt>
          <c:dLbls>
            <c:dLbl>
              <c:idx val="0"/>
              <c:layout>
                <c:manualLayout>
                  <c:x val="-0.12262500120342586"/>
                  <c:y val="-0.31204137932162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19.295; 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79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0677744329777678E-2"/>
                  <c:y val="-8.122063846214248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3000zł; </a:t>
                    </a:r>
                  </a:p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4146494406604392E-2"/>
                  <c:y val="-5.36952556883448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900zł; </a:t>
                    </a:r>
                    <a:r>
                      <a:rPr lang="en-US" dirty="0"/>
                      <a:t>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0319724749000492"/>
                  <c:y val="5.046054267319218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1264zł; </a:t>
                    </a:r>
                    <a:r>
                      <a:rPr lang="en-US" dirty="0"/>
                      <a:t>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budżet OPS w Więcborku</c:v>
                </c:pt>
                <c:pt idx="1">
                  <c:v>SAS w Więcborku, dotacja Marszałka</c:v>
                </c:pt>
                <c:pt idx="2">
                  <c:v>SAS w Więcborku, dotacja Burmistrza</c:v>
                </c:pt>
                <c:pt idx="3">
                  <c:v>SAS w Więcborku, dotacja PFRON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19295</c:v>
                </c:pt>
                <c:pt idx="1">
                  <c:v>3000</c:v>
                </c:pt>
                <c:pt idx="2">
                  <c:v>900</c:v>
                </c:pt>
                <c:pt idx="3">
                  <c:v>1264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8433363173322632E-2"/>
          <c:y val="0.71520898028373869"/>
          <c:w val="0.96056041739557707"/>
          <c:h val="0.15531578783794392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osób - miasto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0" dirty="0" smtClean="0"/>
                      <a:t>1</a:t>
                    </a:r>
                    <a:endParaRPr lang="en-US" sz="1200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b="0" dirty="0" smtClean="0">
                        <a:solidFill>
                          <a:schemeClr val="tx1"/>
                        </a:solidFill>
                      </a:rPr>
                      <a:t>48</a:t>
                    </a:r>
                    <a:endParaRPr lang="en-US" sz="12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100-110</c:v>
                </c:pt>
                <c:pt idx="1">
                  <c:v>90-99</c:v>
                </c:pt>
                <c:pt idx="2">
                  <c:v>80-89</c:v>
                </c:pt>
                <c:pt idx="3">
                  <c:v>70-79</c:v>
                </c:pt>
                <c:pt idx="4">
                  <c:v>60-69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</c:v>
                </c:pt>
                <c:pt idx="1">
                  <c:v>48</c:v>
                </c:pt>
                <c:pt idx="2">
                  <c:v>249</c:v>
                </c:pt>
                <c:pt idx="3">
                  <c:v>381</c:v>
                </c:pt>
                <c:pt idx="4">
                  <c:v>795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osób - wieś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100-110</c:v>
                </c:pt>
                <c:pt idx="1">
                  <c:v>90-99</c:v>
                </c:pt>
                <c:pt idx="2">
                  <c:v>80-89</c:v>
                </c:pt>
                <c:pt idx="3">
                  <c:v>70-79</c:v>
                </c:pt>
                <c:pt idx="4">
                  <c:v>60-69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1</c:v>
                </c:pt>
                <c:pt idx="1">
                  <c:v>35</c:v>
                </c:pt>
                <c:pt idx="2">
                  <c:v>244</c:v>
                </c:pt>
                <c:pt idx="3">
                  <c:v>398</c:v>
                </c:pt>
                <c:pt idx="4">
                  <c:v>897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Liczba osób - ogółem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100-110</c:v>
                </c:pt>
                <c:pt idx="1">
                  <c:v>90-99</c:v>
                </c:pt>
                <c:pt idx="2">
                  <c:v>80-89</c:v>
                </c:pt>
                <c:pt idx="3">
                  <c:v>70-79</c:v>
                </c:pt>
                <c:pt idx="4">
                  <c:v>60-69</c:v>
                </c:pt>
              </c:strCache>
            </c:strRef>
          </c:cat>
          <c:val>
            <c:numRef>
              <c:f>Arkusz1!$D$2:$D$6</c:f>
              <c:numCache>
                <c:formatCode>General</c:formatCode>
                <c:ptCount val="5"/>
                <c:pt idx="0">
                  <c:v>2</c:v>
                </c:pt>
                <c:pt idx="1">
                  <c:v>83</c:v>
                </c:pt>
                <c:pt idx="2">
                  <c:v>493</c:v>
                </c:pt>
                <c:pt idx="3">
                  <c:v>779</c:v>
                </c:pt>
                <c:pt idx="4">
                  <c:v>1692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18996096"/>
        <c:axId val="318994528"/>
      </c:barChart>
      <c:valAx>
        <c:axId val="318994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996096"/>
        <c:crosses val="autoZero"/>
        <c:crossBetween val="between"/>
      </c:valAx>
      <c:catAx>
        <c:axId val="318996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89945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B7C4B-383C-4BBA-BC18-00A7177C61ED}" type="doc">
      <dgm:prSet loTypeId="urn:microsoft.com/office/officeart/2008/layout/PictureAccent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3A327298-81E0-4C68-B2DB-327B95B33C95}">
      <dgm:prSet phldrT="[Tekst]"/>
      <dgm:spPr>
        <a:solidFill>
          <a:srgbClr val="99CC00">
            <a:alpha val="80000"/>
          </a:srgbClr>
        </a:solidFill>
      </dgm:spPr>
      <dgm:t>
        <a:bodyPr/>
        <a:lstStyle/>
        <a:p>
          <a:r>
            <a:rPr lang="pl-PL" b="1" smtClean="0">
              <a:solidFill>
                <a:schemeClr val="tx1"/>
              </a:solidFill>
            </a:rPr>
            <a:t>ZADANIA Z ZAKRESU </a:t>
          </a:r>
        </a:p>
        <a:p>
          <a:r>
            <a:rPr lang="pl-PL" b="1" smtClean="0">
              <a:solidFill>
                <a:schemeClr val="tx1"/>
              </a:solidFill>
            </a:rPr>
            <a:t>POMOCY SPOŁECZNEJ I INTEGRACJI SPOŁECZNEJ  </a:t>
          </a:r>
          <a:endParaRPr lang="pl-PL" b="1" dirty="0">
            <a:solidFill>
              <a:schemeClr val="tx1"/>
            </a:solidFill>
          </a:endParaRPr>
        </a:p>
      </dgm:t>
    </dgm:pt>
    <dgm:pt modelId="{8F844A7D-23A8-446E-B14F-1B0F4D040F0F}" type="parTrans" cxnId="{16792A21-578A-4D44-BFA0-64B4725D1D38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137F23B5-DC2E-451B-8955-10FE7F44194C}" type="sibTrans" cxnId="{16792A21-578A-4D44-BFA0-64B4725D1D38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7E54BB80-06BE-43C8-BB75-813BC13618A3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smtClean="0">
              <a:solidFill>
                <a:schemeClr val="tx1"/>
              </a:solidFill>
            </a:rPr>
            <a:t>przyznawanie i wypłacanie świadczeń</a:t>
          </a:r>
          <a:endParaRPr lang="pl-PL" b="1" dirty="0">
            <a:solidFill>
              <a:schemeClr val="tx1"/>
            </a:solidFill>
          </a:endParaRPr>
        </a:p>
      </dgm:t>
    </dgm:pt>
    <dgm:pt modelId="{7AC79554-FDEB-4AE6-8903-53EC20A563E8}" type="parTrans" cxnId="{83BD7B6C-DC8F-4467-A794-5D6968AB660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CAFD2CBB-ED69-4F82-B797-2B00275CFF1E}" type="sibTrans" cxnId="{83BD7B6C-DC8F-4467-A794-5D6968AB660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5AB4C2B5-7E68-4141-B53F-735FA3036BD2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smtClean="0">
              <a:solidFill>
                <a:schemeClr val="tx1"/>
              </a:solidFill>
              <a:latin typeface="+mn-lt"/>
            </a:rPr>
            <a:t>prowadzenie i rozwój niezbędnej infrastruktury socjalnej</a:t>
          </a:r>
          <a:endParaRPr lang="pl-PL" b="1" dirty="0" smtClean="0">
            <a:solidFill>
              <a:schemeClr val="tx1"/>
            </a:solidFill>
          </a:endParaRPr>
        </a:p>
      </dgm:t>
    </dgm:pt>
    <dgm:pt modelId="{C0539DE3-E9DB-4CE4-9741-C33F44DC2499}" type="parTrans" cxnId="{BECD7F0B-FE41-48A9-B5A9-6F2A37360DED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F0AD33B-43B2-4C3A-A995-530BC1D77056}" type="sibTrans" cxnId="{BECD7F0B-FE41-48A9-B5A9-6F2A37360DED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8677D39-40DD-4B02-BBFD-63219934E40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smtClean="0">
              <a:solidFill>
                <a:schemeClr val="tx1"/>
              </a:solidFill>
              <a:latin typeface="+mn-lt"/>
            </a:rPr>
            <a:t>świadczenie pracy socjalnej</a:t>
          </a:r>
          <a:endParaRPr lang="pl-PL" b="1" dirty="0" smtClean="0">
            <a:solidFill>
              <a:schemeClr val="tx1"/>
            </a:solidFill>
          </a:endParaRPr>
        </a:p>
      </dgm:t>
    </dgm:pt>
    <dgm:pt modelId="{C99E9088-BF8E-4695-8408-44DB9B6D94EC}" type="parTrans" cxnId="{4E3E370B-1651-4461-B3CA-2A59ACC5AE4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18A8D4A-A080-4E01-A663-EEDF71449236}" type="sibTrans" cxnId="{4E3E370B-1651-4461-B3CA-2A59ACC5AE4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2881EC3-8641-4D02-A8BC-896E3F6CC39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smtClean="0">
              <a:solidFill>
                <a:schemeClr val="tx1"/>
              </a:solidFill>
              <a:latin typeface="+mn-lt"/>
            </a:rPr>
            <a:t>analiza i ocena zjawisk rodzących zapotrzebowanie na świadczenia z pomocy społecznej</a:t>
          </a:r>
          <a:endParaRPr lang="pl-PL" b="1" dirty="0" smtClean="0">
            <a:solidFill>
              <a:schemeClr val="tx1"/>
            </a:solidFill>
          </a:endParaRPr>
        </a:p>
      </dgm:t>
    </dgm:pt>
    <dgm:pt modelId="{3B686353-6001-425B-9525-28CDFFF3C31E}" type="parTrans" cxnId="{A11E632D-B6BB-49EB-8651-BC5566B1C6E3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01030C0-1EB1-4CA9-BEA0-55987FF50EB7}" type="sibTrans" cxnId="{A11E632D-B6BB-49EB-8651-BC5566B1C6E3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7E6A54FB-57CE-48B5-BED6-6C99F3539CF6}">
      <dgm:prSet/>
      <dgm:spPr/>
      <dgm:t>
        <a:bodyPr/>
        <a:lstStyle/>
        <a:p>
          <a:r>
            <a:rPr lang="pl-PL" b="1" smtClean="0">
              <a:solidFill>
                <a:schemeClr val="tx1"/>
              </a:solidFill>
              <a:latin typeface="+mn-lt"/>
            </a:rPr>
            <a:t>aktywizowanie mieszkańców gminy (działania środowiskowe, aktywna integracja)</a:t>
          </a:r>
          <a:endParaRPr lang="pl-PL" b="1" dirty="0">
            <a:solidFill>
              <a:schemeClr val="tx1"/>
            </a:solidFill>
          </a:endParaRPr>
        </a:p>
      </dgm:t>
    </dgm:pt>
    <dgm:pt modelId="{8ACEF59A-E76D-4C91-949E-378225BBC78A}" type="parTrans" cxnId="{92C557C6-CB14-4F08-A835-D834625EAE8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4A734F2C-3244-434E-AA74-AC5C6FD0FBEE}" type="sibTrans" cxnId="{92C557C6-CB14-4F08-A835-D834625EAE8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E8933E53-2953-4A0A-AE2D-60D5F582B27B}" type="pres">
      <dgm:prSet presAssocID="{357B7C4B-383C-4BBA-BC18-00A7177C61E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238D4E3E-402A-44CA-86CC-93F5DEECD8C7}" type="pres">
      <dgm:prSet presAssocID="{3A327298-81E0-4C68-B2DB-327B95B33C95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19C16158-AC2B-4117-AB58-CEC14C8697E7}" type="pres">
      <dgm:prSet presAssocID="{3A327298-81E0-4C68-B2DB-327B95B33C95}" presName="rootComposite" presStyleCnt="0">
        <dgm:presLayoutVars/>
      </dgm:prSet>
      <dgm:spPr/>
      <dgm:t>
        <a:bodyPr/>
        <a:lstStyle/>
        <a:p>
          <a:endParaRPr lang="pl-PL"/>
        </a:p>
      </dgm:t>
    </dgm:pt>
    <dgm:pt modelId="{58080F89-E278-4426-AF35-D45FCC9BE1BD}" type="pres">
      <dgm:prSet presAssocID="{3A327298-81E0-4C68-B2DB-327B95B33C95}" presName="rootText" presStyleLbl="node0" presStyleIdx="0" presStyleCnt="1" custScaleX="133503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B229B860-907E-42D1-8932-BDF4CD1720B9}" type="pres">
      <dgm:prSet presAssocID="{3A327298-81E0-4C68-B2DB-327B95B33C9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94025FDD-B222-4FDA-A49C-FCDF1065D48E}" type="pres">
      <dgm:prSet presAssocID="{7E54BB80-06BE-43C8-BB75-813BC13618A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0430A9CA-53E8-44D7-8CDD-782320D1C48A}" type="pres">
      <dgm:prSet presAssocID="{7E54BB80-06BE-43C8-BB75-813BC13618A3}" presName="Image" presStyleLbl="node1" presStyleIdx="0" presStyleCnt="5"/>
      <dgm:spPr/>
      <dgm:t>
        <a:bodyPr/>
        <a:lstStyle/>
        <a:p>
          <a:endParaRPr lang="pl-PL"/>
        </a:p>
      </dgm:t>
    </dgm:pt>
    <dgm:pt modelId="{E6BA3A3D-CAD2-41F0-B267-868EFC17C9A0}" type="pres">
      <dgm:prSet presAssocID="{7E54BB80-06BE-43C8-BB75-813BC13618A3}" presName="childText" presStyleLbl="lnNode1" presStyleIdx="0" presStyleCnt="5" custScaleX="1794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075492-862B-4C61-A7EC-BD713131FA5F}" type="pres">
      <dgm:prSet presAssocID="{A8677D39-40DD-4B02-BBFD-63219934E40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0D565835-B0AF-4D09-B7B0-7EE8C76324CD}" type="pres">
      <dgm:prSet presAssocID="{A8677D39-40DD-4B02-BBFD-63219934E40F}" presName="Image" presStyleLbl="node1" presStyleIdx="1" presStyleCnt="5"/>
      <dgm:spPr/>
      <dgm:t>
        <a:bodyPr/>
        <a:lstStyle/>
        <a:p>
          <a:endParaRPr lang="pl-PL"/>
        </a:p>
      </dgm:t>
    </dgm:pt>
    <dgm:pt modelId="{E6F5795D-72FC-4EE9-9BCC-A83DABFBCE6D}" type="pres">
      <dgm:prSet presAssocID="{A8677D39-40DD-4B02-BBFD-63219934E40F}" presName="childText" presStyleLbl="lnNode1" presStyleIdx="1" presStyleCnt="5" custScaleX="1794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498C69-1B8A-422F-98EC-A1FA432CB90F}" type="pres">
      <dgm:prSet presAssocID="{5AB4C2B5-7E68-4141-B53F-735FA3036BD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F6573D94-9E41-4EA2-8C10-E35034EAA467}" type="pres">
      <dgm:prSet presAssocID="{5AB4C2B5-7E68-4141-B53F-735FA3036BD2}" presName="Image" presStyleLbl="node1" presStyleIdx="2" presStyleCnt="5"/>
      <dgm:spPr/>
      <dgm:t>
        <a:bodyPr/>
        <a:lstStyle/>
        <a:p>
          <a:endParaRPr lang="pl-PL"/>
        </a:p>
      </dgm:t>
    </dgm:pt>
    <dgm:pt modelId="{29A9FBAD-E237-4B0C-A041-C814D575955F}" type="pres">
      <dgm:prSet presAssocID="{5AB4C2B5-7E68-4141-B53F-735FA3036BD2}" presName="childText" presStyleLbl="lnNode1" presStyleIdx="2" presStyleCnt="5" custScaleX="1794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5A6EA2-E3B0-490B-A178-859046B92D2E}" type="pres">
      <dgm:prSet presAssocID="{92881EC3-8641-4D02-A8BC-896E3F6CC39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399C3DD8-B21B-4551-9682-FFF822847D66}" type="pres">
      <dgm:prSet presAssocID="{92881EC3-8641-4D02-A8BC-896E3F6CC39B}" presName="Image" presStyleLbl="node1" presStyleIdx="3" presStyleCnt="5"/>
      <dgm:spPr/>
      <dgm:t>
        <a:bodyPr/>
        <a:lstStyle/>
        <a:p>
          <a:endParaRPr lang="pl-PL"/>
        </a:p>
      </dgm:t>
    </dgm:pt>
    <dgm:pt modelId="{13CDFA6D-ADB9-42F0-8D92-84422C579291}" type="pres">
      <dgm:prSet presAssocID="{92881EC3-8641-4D02-A8BC-896E3F6CC39B}" presName="childText" presStyleLbl="lnNode1" presStyleIdx="3" presStyleCnt="5" custScaleX="1794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6ED9B9-5A73-43EF-B2F6-FF4A06E6CA61}" type="pres">
      <dgm:prSet presAssocID="{7E6A54FB-57CE-48B5-BED6-6C99F3539CF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  <dgm:pt modelId="{B9B80E19-72C0-45DE-8FF1-26A875782B4C}" type="pres">
      <dgm:prSet presAssocID="{7E6A54FB-57CE-48B5-BED6-6C99F3539CF6}" presName="Image" presStyleLbl="node1" presStyleIdx="4" presStyleCnt="5"/>
      <dgm:spPr/>
      <dgm:t>
        <a:bodyPr/>
        <a:lstStyle/>
        <a:p>
          <a:endParaRPr lang="pl-PL"/>
        </a:p>
      </dgm:t>
    </dgm:pt>
    <dgm:pt modelId="{C242E49D-6728-4DE9-B560-0BB9F2962109}" type="pres">
      <dgm:prSet presAssocID="{7E6A54FB-57CE-48B5-BED6-6C99F3539CF6}" presName="childText" presStyleLbl="lnNode1" presStyleIdx="4" presStyleCnt="5" custScaleX="1794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3BD7B6C-DC8F-4467-A794-5D6968AB660E}" srcId="{3A327298-81E0-4C68-B2DB-327B95B33C95}" destId="{7E54BB80-06BE-43C8-BB75-813BC13618A3}" srcOrd="0" destOrd="0" parTransId="{7AC79554-FDEB-4AE6-8903-53EC20A563E8}" sibTransId="{CAFD2CBB-ED69-4F82-B797-2B00275CFF1E}"/>
    <dgm:cxn modelId="{BECD7F0B-FE41-48A9-B5A9-6F2A37360DED}" srcId="{3A327298-81E0-4C68-B2DB-327B95B33C95}" destId="{5AB4C2B5-7E68-4141-B53F-735FA3036BD2}" srcOrd="2" destOrd="0" parTransId="{C0539DE3-E9DB-4CE4-9741-C33F44DC2499}" sibTransId="{2F0AD33B-43B2-4C3A-A995-530BC1D77056}"/>
    <dgm:cxn modelId="{A11E632D-B6BB-49EB-8651-BC5566B1C6E3}" srcId="{3A327298-81E0-4C68-B2DB-327B95B33C95}" destId="{92881EC3-8641-4D02-A8BC-896E3F6CC39B}" srcOrd="3" destOrd="0" parTransId="{3B686353-6001-425B-9525-28CDFFF3C31E}" sibTransId="{201030C0-1EB1-4CA9-BEA0-55987FF50EB7}"/>
    <dgm:cxn modelId="{5548EFC6-BE2E-4D14-9377-5240EDBEDB99}" type="presOf" srcId="{3A327298-81E0-4C68-B2DB-327B95B33C95}" destId="{58080F89-E278-4426-AF35-D45FCC9BE1BD}" srcOrd="0" destOrd="0" presId="urn:microsoft.com/office/officeart/2008/layout/PictureAccentList"/>
    <dgm:cxn modelId="{70827F5A-AEC0-4C25-B452-DAEA5A8C0CB7}" type="presOf" srcId="{92881EC3-8641-4D02-A8BC-896E3F6CC39B}" destId="{13CDFA6D-ADB9-42F0-8D92-84422C579291}" srcOrd="0" destOrd="0" presId="urn:microsoft.com/office/officeart/2008/layout/PictureAccentList"/>
    <dgm:cxn modelId="{68598880-C503-497E-8391-939B696E9A4E}" type="presOf" srcId="{7E6A54FB-57CE-48B5-BED6-6C99F3539CF6}" destId="{C242E49D-6728-4DE9-B560-0BB9F2962109}" srcOrd="0" destOrd="0" presId="urn:microsoft.com/office/officeart/2008/layout/PictureAccentList"/>
    <dgm:cxn modelId="{6EC69A51-C888-4D85-AE90-F745B3B47B8A}" type="presOf" srcId="{A8677D39-40DD-4B02-BBFD-63219934E40F}" destId="{E6F5795D-72FC-4EE9-9BCC-A83DABFBCE6D}" srcOrd="0" destOrd="0" presId="urn:microsoft.com/office/officeart/2008/layout/PictureAccentList"/>
    <dgm:cxn modelId="{92C557C6-CB14-4F08-A835-D834625EAE82}" srcId="{3A327298-81E0-4C68-B2DB-327B95B33C95}" destId="{7E6A54FB-57CE-48B5-BED6-6C99F3539CF6}" srcOrd="4" destOrd="0" parTransId="{8ACEF59A-E76D-4C91-949E-378225BBC78A}" sibTransId="{4A734F2C-3244-434E-AA74-AC5C6FD0FBEE}"/>
    <dgm:cxn modelId="{21BA327D-11A2-475C-8DEF-55E002807F76}" type="presOf" srcId="{5AB4C2B5-7E68-4141-B53F-735FA3036BD2}" destId="{29A9FBAD-E237-4B0C-A041-C814D575955F}" srcOrd="0" destOrd="0" presId="urn:microsoft.com/office/officeart/2008/layout/PictureAccentList"/>
    <dgm:cxn modelId="{4E3E370B-1651-4461-B3CA-2A59ACC5AE4C}" srcId="{3A327298-81E0-4C68-B2DB-327B95B33C95}" destId="{A8677D39-40DD-4B02-BBFD-63219934E40F}" srcOrd="1" destOrd="0" parTransId="{C99E9088-BF8E-4695-8408-44DB9B6D94EC}" sibTransId="{918A8D4A-A080-4E01-A663-EEDF71449236}"/>
    <dgm:cxn modelId="{511F2B06-8184-4FE0-BFDB-A3FE075D98D5}" type="presOf" srcId="{7E54BB80-06BE-43C8-BB75-813BC13618A3}" destId="{E6BA3A3D-CAD2-41F0-B267-868EFC17C9A0}" srcOrd="0" destOrd="0" presId="urn:microsoft.com/office/officeart/2008/layout/PictureAccentList"/>
    <dgm:cxn modelId="{16792A21-578A-4D44-BFA0-64B4725D1D38}" srcId="{357B7C4B-383C-4BBA-BC18-00A7177C61ED}" destId="{3A327298-81E0-4C68-B2DB-327B95B33C95}" srcOrd="0" destOrd="0" parTransId="{8F844A7D-23A8-446E-B14F-1B0F4D040F0F}" sibTransId="{137F23B5-DC2E-451B-8955-10FE7F44194C}"/>
    <dgm:cxn modelId="{6072C8EE-8E03-4C74-A829-150E30DDCE66}" type="presOf" srcId="{357B7C4B-383C-4BBA-BC18-00A7177C61ED}" destId="{E8933E53-2953-4A0A-AE2D-60D5F582B27B}" srcOrd="0" destOrd="0" presId="urn:microsoft.com/office/officeart/2008/layout/PictureAccentList"/>
    <dgm:cxn modelId="{F74834CB-6B94-4F68-AD85-5357C069AA66}" type="presParOf" srcId="{E8933E53-2953-4A0A-AE2D-60D5F582B27B}" destId="{238D4E3E-402A-44CA-86CC-93F5DEECD8C7}" srcOrd="0" destOrd="0" presId="urn:microsoft.com/office/officeart/2008/layout/PictureAccentList"/>
    <dgm:cxn modelId="{FD74E35B-A972-4DFF-B311-651CDE4B9857}" type="presParOf" srcId="{238D4E3E-402A-44CA-86CC-93F5DEECD8C7}" destId="{19C16158-AC2B-4117-AB58-CEC14C8697E7}" srcOrd="0" destOrd="0" presId="urn:microsoft.com/office/officeart/2008/layout/PictureAccentList"/>
    <dgm:cxn modelId="{29D3EAD9-A819-4A92-8B38-C29F4DB65BE2}" type="presParOf" srcId="{19C16158-AC2B-4117-AB58-CEC14C8697E7}" destId="{58080F89-E278-4426-AF35-D45FCC9BE1BD}" srcOrd="0" destOrd="0" presId="urn:microsoft.com/office/officeart/2008/layout/PictureAccentList"/>
    <dgm:cxn modelId="{0795F70D-8462-41EB-8F77-7E8C32E68583}" type="presParOf" srcId="{238D4E3E-402A-44CA-86CC-93F5DEECD8C7}" destId="{B229B860-907E-42D1-8932-BDF4CD1720B9}" srcOrd="1" destOrd="0" presId="urn:microsoft.com/office/officeart/2008/layout/PictureAccentList"/>
    <dgm:cxn modelId="{7668FAFE-8877-4213-A2CF-EEF6D6EEE0C4}" type="presParOf" srcId="{B229B860-907E-42D1-8932-BDF4CD1720B9}" destId="{94025FDD-B222-4FDA-A49C-FCDF1065D48E}" srcOrd="0" destOrd="0" presId="urn:microsoft.com/office/officeart/2008/layout/PictureAccentList"/>
    <dgm:cxn modelId="{62C12C76-4723-4E3D-8033-A90190C440E9}" type="presParOf" srcId="{94025FDD-B222-4FDA-A49C-FCDF1065D48E}" destId="{0430A9CA-53E8-44D7-8CDD-782320D1C48A}" srcOrd="0" destOrd="0" presId="urn:microsoft.com/office/officeart/2008/layout/PictureAccentList"/>
    <dgm:cxn modelId="{33C19896-A5B9-49DD-B93D-304A02CA3479}" type="presParOf" srcId="{94025FDD-B222-4FDA-A49C-FCDF1065D48E}" destId="{E6BA3A3D-CAD2-41F0-B267-868EFC17C9A0}" srcOrd="1" destOrd="0" presId="urn:microsoft.com/office/officeart/2008/layout/PictureAccentList"/>
    <dgm:cxn modelId="{9665CD21-7E67-4EB3-A7BA-1E26DB961157}" type="presParOf" srcId="{B229B860-907E-42D1-8932-BDF4CD1720B9}" destId="{DE075492-862B-4C61-A7EC-BD713131FA5F}" srcOrd="1" destOrd="0" presId="urn:microsoft.com/office/officeart/2008/layout/PictureAccentList"/>
    <dgm:cxn modelId="{2AC9B235-588D-4B97-9DC3-301E6BE70553}" type="presParOf" srcId="{DE075492-862B-4C61-A7EC-BD713131FA5F}" destId="{0D565835-B0AF-4D09-B7B0-7EE8C76324CD}" srcOrd="0" destOrd="0" presId="urn:microsoft.com/office/officeart/2008/layout/PictureAccentList"/>
    <dgm:cxn modelId="{8C51A795-0498-40CD-9EF8-CCB720939B9B}" type="presParOf" srcId="{DE075492-862B-4C61-A7EC-BD713131FA5F}" destId="{E6F5795D-72FC-4EE9-9BCC-A83DABFBCE6D}" srcOrd="1" destOrd="0" presId="urn:microsoft.com/office/officeart/2008/layout/PictureAccentList"/>
    <dgm:cxn modelId="{557D8947-5693-4B6D-9B63-FE4F09DFEA36}" type="presParOf" srcId="{B229B860-907E-42D1-8932-BDF4CD1720B9}" destId="{16498C69-1B8A-422F-98EC-A1FA432CB90F}" srcOrd="2" destOrd="0" presId="urn:microsoft.com/office/officeart/2008/layout/PictureAccentList"/>
    <dgm:cxn modelId="{C857AB84-439C-42FB-891F-A86C9F836F0F}" type="presParOf" srcId="{16498C69-1B8A-422F-98EC-A1FA432CB90F}" destId="{F6573D94-9E41-4EA2-8C10-E35034EAA467}" srcOrd="0" destOrd="0" presId="urn:microsoft.com/office/officeart/2008/layout/PictureAccentList"/>
    <dgm:cxn modelId="{A15D4B40-790C-447F-9207-EA2359DB6697}" type="presParOf" srcId="{16498C69-1B8A-422F-98EC-A1FA432CB90F}" destId="{29A9FBAD-E237-4B0C-A041-C814D575955F}" srcOrd="1" destOrd="0" presId="urn:microsoft.com/office/officeart/2008/layout/PictureAccentList"/>
    <dgm:cxn modelId="{1DD51E8A-2F5F-433E-B41F-0ED4C9FD6F07}" type="presParOf" srcId="{B229B860-907E-42D1-8932-BDF4CD1720B9}" destId="{815A6EA2-E3B0-490B-A178-859046B92D2E}" srcOrd="3" destOrd="0" presId="urn:microsoft.com/office/officeart/2008/layout/PictureAccentList"/>
    <dgm:cxn modelId="{34B58197-5A5E-4393-BD07-82E8638E8514}" type="presParOf" srcId="{815A6EA2-E3B0-490B-A178-859046B92D2E}" destId="{399C3DD8-B21B-4551-9682-FFF822847D66}" srcOrd="0" destOrd="0" presId="urn:microsoft.com/office/officeart/2008/layout/PictureAccentList"/>
    <dgm:cxn modelId="{D4E9852E-B95D-4C49-B63D-DF1D2EE568FD}" type="presParOf" srcId="{815A6EA2-E3B0-490B-A178-859046B92D2E}" destId="{13CDFA6D-ADB9-42F0-8D92-84422C579291}" srcOrd="1" destOrd="0" presId="urn:microsoft.com/office/officeart/2008/layout/PictureAccentList"/>
    <dgm:cxn modelId="{B90348B2-4E23-4A70-B09A-432ACFC5A2CB}" type="presParOf" srcId="{B229B860-907E-42D1-8932-BDF4CD1720B9}" destId="{9E6ED9B9-5A73-43EF-B2F6-FF4A06E6CA61}" srcOrd="4" destOrd="0" presId="urn:microsoft.com/office/officeart/2008/layout/PictureAccentList"/>
    <dgm:cxn modelId="{CB89F5B9-BE35-411D-B122-2B431F54C079}" type="presParOf" srcId="{9E6ED9B9-5A73-43EF-B2F6-FF4A06E6CA61}" destId="{B9B80E19-72C0-45DE-8FF1-26A875782B4C}" srcOrd="0" destOrd="0" presId="urn:microsoft.com/office/officeart/2008/layout/PictureAccentList"/>
    <dgm:cxn modelId="{2C7367E3-8BCF-417D-A5B1-5BC74F9E1EE3}" type="presParOf" srcId="{9E6ED9B9-5A73-43EF-B2F6-FF4A06E6CA61}" destId="{C242E49D-6728-4DE9-B560-0BB9F29621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7B7C4B-383C-4BBA-BC18-00A7177C61ED}" type="doc">
      <dgm:prSet loTypeId="urn:microsoft.com/office/officeart/2008/layout/PictureAccent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3A327298-81E0-4C68-B2DB-327B95B33C95}">
      <dgm:prSet phldrT="[Tekst]"/>
      <dgm:spPr>
        <a:solidFill>
          <a:srgbClr val="99CC00">
            <a:alpha val="80000"/>
          </a:srgbClr>
        </a:solidFill>
      </dgm:spPr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DODATKOWE ZADANIA  </a:t>
          </a:r>
          <a:endParaRPr lang="pl-PL" b="1" dirty="0">
            <a:solidFill>
              <a:schemeClr val="tx1"/>
            </a:solidFill>
          </a:endParaRPr>
        </a:p>
      </dgm:t>
    </dgm:pt>
    <dgm:pt modelId="{8F844A7D-23A8-446E-B14F-1B0F4D040F0F}" type="parTrans" cxnId="{16792A21-578A-4D44-BFA0-64B4725D1D38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137F23B5-DC2E-451B-8955-10FE7F44194C}" type="sibTrans" cxnId="{16792A21-578A-4D44-BFA0-64B4725D1D38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7E54BB80-06BE-43C8-BB75-813BC13618A3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latin typeface="+mn-lt"/>
            </a:rPr>
            <a:t>świadczenia rodzinne i fundusz alimentacyjny </a:t>
          </a:r>
          <a:r>
            <a:rPr lang="pl-PL" b="1" dirty="0" smtClean="0">
              <a:solidFill>
                <a:srgbClr val="FF0000"/>
              </a:solidFill>
              <a:latin typeface="+mn-lt"/>
            </a:rPr>
            <a:t>(w tym Rządowy Program Rodzina 500+)</a:t>
          </a:r>
          <a:endParaRPr lang="pl-PL" b="1" dirty="0">
            <a:solidFill>
              <a:srgbClr val="FF0000"/>
            </a:solidFill>
          </a:endParaRPr>
        </a:p>
      </dgm:t>
    </dgm:pt>
    <dgm:pt modelId="{7AC79554-FDEB-4AE6-8903-53EC20A563E8}" type="parTrans" cxnId="{83BD7B6C-DC8F-4467-A794-5D6968AB660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CAFD2CBB-ED69-4F82-B797-2B00275CFF1E}" type="sibTrans" cxnId="{83BD7B6C-DC8F-4467-A794-5D6968AB660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5AB4C2B5-7E68-4141-B53F-735FA3036BD2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latin typeface="+mn-lt"/>
            </a:rPr>
            <a:t>wsparcie rodziny z trudnościami opiekuńczo-wychowawczymi</a:t>
          </a:r>
          <a:endParaRPr lang="pl-PL" b="1" dirty="0">
            <a:solidFill>
              <a:schemeClr val="tx1"/>
            </a:solidFill>
          </a:endParaRPr>
        </a:p>
      </dgm:t>
    </dgm:pt>
    <dgm:pt modelId="{C0539DE3-E9DB-4CE4-9741-C33F44DC2499}" type="parTrans" cxnId="{BECD7F0B-FE41-48A9-B5A9-6F2A37360DED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F0AD33B-43B2-4C3A-A995-530BC1D77056}" type="sibTrans" cxnId="{BECD7F0B-FE41-48A9-B5A9-6F2A37360DED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8677D39-40DD-4B02-BBFD-63219934E40F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dirty="0" smtClean="0">
              <a:solidFill>
                <a:schemeClr val="tx1"/>
              </a:solidFill>
              <a:latin typeface="+mn-lt"/>
            </a:rPr>
            <a:t>przeciwdziałanie przemocy w rodzinie</a:t>
          </a:r>
          <a:endParaRPr lang="pl-PL" b="1" dirty="0" smtClean="0">
            <a:solidFill>
              <a:schemeClr val="tx1"/>
            </a:solidFill>
          </a:endParaRPr>
        </a:p>
      </dgm:t>
    </dgm:pt>
    <dgm:pt modelId="{C99E9088-BF8E-4695-8408-44DB9B6D94EC}" type="parTrans" cxnId="{4E3E370B-1651-4461-B3CA-2A59ACC5AE4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18A8D4A-A080-4E01-A663-EEDF71449236}" type="sibTrans" cxnId="{4E3E370B-1651-4461-B3CA-2A59ACC5AE4C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2881EC3-8641-4D02-A8BC-896E3F6CC39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b="1" dirty="0" smtClean="0">
              <a:solidFill>
                <a:schemeClr val="tx1"/>
              </a:solidFill>
              <a:latin typeface="+mn-lt"/>
            </a:rPr>
            <a:t>profilaktyka i rozwiązywania problemów alkoholowych oraz innych uzależnień</a:t>
          </a:r>
          <a:endParaRPr lang="pl-PL" b="1" dirty="0" smtClean="0">
            <a:solidFill>
              <a:schemeClr val="tx1"/>
            </a:solidFill>
          </a:endParaRPr>
        </a:p>
      </dgm:t>
    </dgm:pt>
    <dgm:pt modelId="{3B686353-6001-425B-9525-28CDFFF3C31E}" type="parTrans" cxnId="{A11E632D-B6BB-49EB-8651-BC5566B1C6E3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201030C0-1EB1-4CA9-BEA0-55987FF50EB7}" type="sibTrans" cxnId="{A11E632D-B6BB-49EB-8651-BC5566B1C6E3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7E6A54FB-57CE-48B5-BED6-6C99F3539CF6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latin typeface="+mn-lt"/>
            </a:rPr>
            <a:t>prace społecznie użytecznych</a:t>
          </a:r>
          <a:endParaRPr lang="pl-PL" b="1" dirty="0">
            <a:solidFill>
              <a:schemeClr val="tx1"/>
            </a:solidFill>
          </a:endParaRPr>
        </a:p>
      </dgm:t>
    </dgm:pt>
    <dgm:pt modelId="{8ACEF59A-E76D-4C91-949E-378225BBC78A}" type="parTrans" cxnId="{92C557C6-CB14-4F08-A835-D834625EAE8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4A734F2C-3244-434E-AA74-AC5C6FD0FBEE}" type="sibTrans" cxnId="{92C557C6-CB14-4F08-A835-D834625EAE8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E8933E53-2953-4A0A-AE2D-60D5F582B27B}" type="pres">
      <dgm:prSet presAssocID="{357B7C4B-383C-4BBA-BC18-00A7177C61E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238D4E3E-402A-44CA-86CC-93F5DEECD8C7}" type="pres">
      <dgm:prSet presAssocID="{3A327298-81E0-4C68-B2DB-327B95B33C95}" presName="root" presStyleCnt="0">
        <dgm:presLayoutVars>
          <dgm:chMax/>
          <dgm:chPref val="4"/>
        </dgm:presLayoutVars>
      </dgm:prSet>
      <dgm:spPr/>
    </dgm:pt>
    <dgm:pt modelId="{19C16158-AC2B-4117-AB58-CEC14C8697E7}" type="pres">
      <dgm:prSet presAssocID="{3A327298-81E0-4C68-B2DB-327B95B33C95}" presName="rootComposite" presStyleCnt="0">
        <dgm:presLayoutVars/>
      </dgm:prSet>
      <dgm:spPr/>
    </dgm:pt>
    <dgm:pt modelId="{58080F89-E278-4426-AF35-D45FCC9BE1BD}" type="pres">
      <dgm:prSet presAssocID="{3A327298-81E0-4C68-B2DB-327B95B33C95}" presName="rootText" presStyleLbl="node0" presStyleIdx="0" presStyleCnt="1" custScaleX="156075">
        <dgm:presLayoutVars>
          <dgm:chMax/>
          <dgm:chPref val="4"/>
        </dgm:presLayoutVars>
      </dgm:prSet>
      <dgm:spPr/>
      <dgm:t>
        <a:bodyPr/>
        <a:lstStyle/>
        <a:p>
          <a:endParaRPr lang="pl-PL"/>
        </a:p>
      </dgm:t>
    </dgm:pt>
    <dgm:pt modelId="{B229B860-907E-42D1-8932-BDF4CD1720B9}" type="pres">
      <dgm:prSet presAssocID="{3A327298-81E0-4C68-B2DB-327B95B33C95}" presName="childShape" presStyleCnt="0">
        <dgm:presLayoutVars>
          <dgm:chMax val="0"/>
          <dgm:chPref val="0"/>
        </dgm:presLayoutVars>
      </dgm:prSet>
      <dgm:spPr/>
    </dgm:pt>
    <dgm:pt modelId="{94025FDD-B222-4FDA-A49C-FCDF1065D48E}" type="pres">
      <dgm:prSet presAssocID="{7E54BB80-06BE-43C8-BB75-813BC13618A3}" presName="childComposite" presStyleCnt="0">
        <dgm:presLayoutVars>
          <dgm:chMax val="0"/>
          <dgm:chPref val="0"/>
        </dgm:presLayoutVars>
      </dgm:prSet>
      <dgm:spPr/>
    </dgm:pt>
    <dgm:pt modelId="{0430A9CA-53E8-44D7-8CDD-782320D1C48A}" type="pres">
      <dgm:prSet presAssocID="{7E54BB80-06BE-43C8-BB75-813BC13618A3}" presName="Image" presStyleLbl="node1" presStyleIdx="0" presStyleCnt="5"/>
      <dgm:spPr/>
    </dgm:pt>
    <dgm:pt modelId="{E6BA3A3D-CAD2-41F0-B267-868EFC17C9A0}" type="pres">
      <dgm:prSet presAssocID="{7E54BB80-06BE-43C8-BB75-813BC13618A3}" presName="childText" presStyleLbl="lnNode1" presStyleIdx="0" presStyleCnt="5" custScaleX="207471" custScaleY="909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075492-862B-4C61-A7EC-BD713131FA5F}" type="pres">
      <dgm:prSet presAssocID="{A8677D39-40DD-4B02-BBFD-63219934E40F}" presName="childComposite" presStyleCnt="0">
        <dgm:presLayoutVars>
          <dgm:chMax val="0"/>
          <dgm:chPref val="0"/>
        </dgm:presLayoutVars>
      </dgm:prSet>
      <dgm:spPr/>
    </dgm:pt>
    <dgm:pt modelId="{0D565835-B0AF-4D09-B7B0-7EE8C76324CD}" type="pres">
      <dgm:prSet presAssocID="{A8677D39-40DD-4B02-BBFD-63219934E40F}" presName="Image" presStyleLbl="node1" presStyleIdx="1" presStyleCnt="5"/>
      <dgm:spPr/>
    </dgm:pt>
    <dgm:pt modelId="{E6F5795D-72FC-4EE9-9BCC-A83DABFBCE6D}" type="pres">
      <dgm:prSet presAssocID="{A8677D39-40DD-4B02-BBFD-63219934E40F}" presName="childText" presStyleLbl="lnNode1" presStyleIdx="1" presStyleCnt="5" custScaleX="207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498C69-1B8A-422F-98EC-A1FA432CB90F}" type="pres">
      <dgm:prSet presAssocID="{5AB4C2B5-7E68-4141-B53F-735FA3036BD2}" presName="childComposite" presStyleCnt="0">
        <dgm:presLayoutVars>
          <dgm:chMax val="0"/>
          <dgm:chPref val="0"/>
        </dgm:presLayoutVars>
      </dgm:prSet>
      <dgm:spPr/>
    </dgm:pt>
    <dgm:pt modelId="{F6573D94-9E41-4EA2-8C10-E35034EAA467}" type="pres">
      <dgm:prSet presAssocID="{5AB4C2B5-7E68-4141-B53F-735FA3036BD2}" presName="Image" presStyleLbl="node1" presStyleIdx="2" presStyleCnt="5"/>
      <dgm:spPr/>
    </dgm:pt>
    <dgm:pt modelId="{29A9FBAD-E237-4B0C-A041-C814D575955F}" type="pres">
      <dgm:prSet presAssocID="{5AB4C2B5-7E68-4141-B53F-735FA3036BD2}" presName="childText" presStyleLbl="lnNode1" presStyleIdx="2" presStyleCnt="5" custScaleX="207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5A6EA2-E3B0-490B-A178-859046B92D2E}" type="pres">
      <dgm:prSet presAssocID="{92881EC3-8641-4D02-A8BC-896E3F6CC39B}" presName="childComposite" presStyleCnt="0">
        <dgm:presLayoutVars>
          <dgm:chMax val="0"/>
          <dgm:chPref val="0"/>
        </dgm:presLayoutVars>
      </dgm:prSet>
      <dgm:spPr/>
    </dgm:pt>
    <dgm:pt modelId="{399C3DD8-B21B-4551-9682-FFF822847D66}" type="pres">
      <dgm:prSet presAssocID="{92881EC3-8641-4D02-A8BC-896E3F6CC39B}" presName="Image" presStyleLbl="node1" presStyleIdx="3" presStyleCnt="5"/>
      <dgm:spPr/>
    </dgm:pt>
    <dgm:pt modelId="{13CDFA6D-ADB9-42F0-8D92-84422C579291}" type="pres">
      <dgm:prSet presAssocID="{92881EC3-8641-4D02-A8BC-896E3F6CC39B}" presName="childText" presStyleLbl="lnNode1" presStyleIdx="3" presStyleCnt="5" custScaleX="207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6ED9B9-5A73-43EF-B2F6-FF4A06E6CA61}" type="pres">
      <dgm:prSet presAssocID="{7E6A54FB-57CE-48B5-BED6-6C99F3539CF6}" presName="childComposite" presStyleCnt="0">
        <dgm:presLayoutVars>
          <dgm:chMax val="0"/>
          <dgm:chPref val="0"/>
        </dgm:presLayoutVars>
      </dgm:prSet>
      <dgm:spPr/>
    </dgm:pt>
    <dgm:pt modelId="{B9B80E19-72C0-45DE-8FF1-26A875782B4C}" type="pres">
      <dgm:prSet presAssocID="{7E6A54FB-57CE-48B5-BED6-6C99F3539CF6}" presName="Image" presStyleLbl="node1" presStyleIdx="4" presStyleCnt="5"/>
      <dgm:spPr/>
    </dgm:pt>
    <dgm:pt modelId="{C242E49D-6728-4DE9-B560-0BB9F2962109}" type="pres">
      <dgm:prSet presAssocID="{7E6A54FB-57CE-48B5-BED6-6C99F3539CF6}" presName="childText" presStyleLbl="lnNode1" presStyleIdx="4" presStyleCnt="5" custScaleX="207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3BD7B6C-DC8F-4467-A794-5D6968AB660E}" srcId="{3A327298-81E0-4C68-B2DB-327B95B33C95}" destId="{7E54BB80-06BE-43C8-BB75-813BC13618A3}" srcOrd="0" destOrd="0" parTransId="{7AC79554-FDEB-4AE6-8903-53EC20A563E8}" sibTransId="{CAFD2CBB-ED69-4F82-B797-2B00275CFF1E}"/>
    <dgm:cxn modelId="{74686820-4979-4951-8420-202DAF915499}" type="presOf" srcId="{5AB4C2B5-7E68-4141-B53F-735FA3036BD2}" destId="{29A9FBAD-E237-4B0C-A041-C814D575955F}" srcOrd="0" destOrd="0" presId="urn:microsoft.com/office/officeart/2008/layout/PictureAccentList"/>
    <dgm:cxn modelId="{BECD7F0B-FE41-48A9-B5A9-6F2A37360DED}" srcId="{3A327298-81E0-4C68-B2DB-327B95B33C95}" destId="{5AB4C2B5-7E68-4141-B53F-735FA3036BD2}" srcOrd="2" destOrd="0" parTransId="{C0539DE3-E9DB-4CE4-9741-C33F44DC2499}" sibTransId="{2F0AD33B-43B2-4C3A-A995-530BC1D77056}"/>
    <dgm:cxn modelId="{C0295224-3632-400C-9820-073F69E0BCF4}" type="presOf" srcId="{7E54BB80-06BE-43C8-BB75-813BC13618A3}" destId="{E6BA3A3D-CAD2-41F0-B267-868EFC17C9A0}" srcOrd="0" destOrd="0" presId="urn:microsoft.com/office/officeart/2008/layout/PictureAccentList"/>
    <dgm:cxn modelId="{A11E632D-B6BB-49EB-8651-BC5566B1C6E3}" srcId="{3A327298-81E0-4C68-B2DB-327B95B33C95}" destId="{92881EC3-8641-4D02-A8BC-896E3F6CC39B}" srcOrd="3" destOrd="0" parTransId="{3B686353-6001-425B-9525-28CDFFF3C31E}" sibTransId="{201030C0-1EB1-4CA9-BEA0-55987FF50EB7}"/>
    <dgm:cxn modelId="{EA96E517-3F10-4BB0-AF0F-BD7C0108FBAB}" type="presOf" srcId="{7E6A54FB-57CE-48B5-BED6-6C99F3539CF6}" destId="{C242E49D-6728-4DE9-B560-0BB9F2962109}" srcOrd="0" destOrd="0" presId="urn:microsoft.com/office/officeart/2008/layout/PictureAccentList"/>
    <dgm:cxn modelId="{E12C5C97-624C-4A30-80ED-5EAA24DED0C4}" type="presOf" srcId="{92881EC3-8641-4D02-A8BC-896E3F6CC39B}" destId="{13CDFA6D-ADB9-42F0-8D92-84422C579291}" srcOrd="0" destOrd="0" presId="urn:microsoft.com/office/officeart/2008/layout/PictureAccentList"/>
    <dgm:cxn modelId="{DD477365-85D6-431E-8755-9FBBCC9352EB}" type="presOf" srcId="{A8677D39-40DD-4B02-BBFD-63219934E40F}" destId="{E6F5795D-72FC-4EE9-9BCC-A83DABFBCE6D}" srcOrd="0" destOrd="0" presId="urn:microsoft.com/office/officeart/2008/layout/PictureAccentList"/>
    <dgm:cxn modelId="{E3CF492A-2877-4270-A7FC-944B7E7508BC}" type="presOf" srcId="{357B7C4B-383C-4BBA-BC18-00A7177C61ED}" destId="{E8933E53-2953-4A0A-AE2D-60D5F582B27B}" srcOrd="0" destOrd="0" presId="urn:microsoft.com/office/officeart/2008/layout/PictureAccentList"/>
    <dgm:cxn modelId="{92C557C6-CB14-4F08-A835-D834625EAE82}" srcId="{3A327298-81E0-4C68-B2DB-327B95B33C95}" destId="{7E6A54FB-57CE-48B5-BED6-6C99F3539CF6}" srcOrd="4" destOrd="0" parTransId="{8ACEF59A-E76D-4C91-949E-378225BBC78A}" sibTransId="{4A734F2C-3244-434E-AA74-AC5C6FD0FBEE}"/>
    <dgm:cxn modelId="{D872BF91-55FD-422B-AF20-E3973032DA7E}" type="presOf" srcId="{3A327298-81E0-4C68-B2DB-327B95B33C95}" destId="{58080F89-E278-4426-AF35-D45FCC9BE1BD}" srcOrd="0" destOrd="0" presId="urn:microsoft.com/office/officeart/2008/layout/PictureAccentList"/>
    <dgm:cxn modelId="{4E3E370B-1651-4461-B3CA-2A59ACC5AE4C}" srcId="{3A327298-81E0-4C68-B2DB-327B95B33C95}" destId="{A8677D39-40DD-4B02-BBFD-63219934E40F}" srcOrd="1" destOrd="0" parTransId="{C99E9088-BF8E-4695-8408-44DB9B6D94EC}" sibTransId="{918A8D4A-A080-4E01-A663-EEDF71449236}"/>
    <dgm:cxn modelId="{16792A21-578A-4D44-BFA0-64B4725D1D38}" srcId="{357B7C4B-383C-4BBA-BC18-00A7177C61ED}" destId="{3A327298-81E0-4C68-B2DB-327B95B33C95}" srcOrd="0" destOrd="0" parTransId="{8F844A7D-23A8-446E-B14F-1B0F4D040F0F}" sibTransId="{137F23B5-DC2E-451B-8955-10FE7F44194C}"/>
    <dgm:cxn modelId="{D024BD3D-B20C-4ED7-897C-67C635CE63B8}" type="presParOf" srcId="{E8933E53-2953-4A0A-AE2D-60D5F582B27B}" destId="{238D4E3E-402A-44CA-86CC-93F5DEECD8C7}" srcOrd="0" destOrd="0" presId="urn:microsoft.com/office/officeart/2008/layout/PictureAccentList"/>
    <dgm:cxn modelId="{49FCF4B0-5F77-4B8F-B52C-D0F395A18F22}" type="presParOf" srcId="{238D4E3E-402A-44CA-86CC-93F5DEECD8C7}" destId="{19C16158-AC2B-4117-AB58-CEC14C8697E7}" srcOrd="0" destOrd="0" presId="urn:microsoft.com/office/officeart/2008/layout/PictureAccentList"/>
    <dgm:cxn modelId="{B5E381C8-83DF-4264-A7D5-D7F79ACB32A6}" type="presParOf" srcId="{19C16158-AC2B-4117-AB58-CEC14C8697E7}" destId="{58080F89-E278-4426-AF35-D45FCC9BE1BD}" srcOrd="0" destOrd="0" presId="urn:microsoft.com/office/officeart/2008/layout/PictureAccentList"/>
    <dgm:cxn modelId="{7028B891-0AAE-4D8C-881E-3E8180C17B69}" type="presParOf" srcId="{238D4E3E-402A-44CA-86CC-93F5DEECD8C7}" destId="{B229B860-907E-42D1-8932-BDF4CD1720B9}" srcOrd="1" destOrd="0" presId="urn:microsoft.com/office/officeart/2008/layout/PictureAccentList"/>
    <dgm:cxn modelId="{037869CB-22A4-4771-B380-0BED3B773C9A}" type="presParOf" srcId="{B229B860-907E-42D1-8932-BDF4CD1720B9}" destId="{94025FDD-B222-4FDA-A49C-FCDF1065D48E}" srcOrd="0" destOrd="0" presId="urn:microsoft.com/office/officeart/2008/layout/PictureAccentList"/>
    <dgm:cxn modelId="{77730433-35FD-4555-A5BC-BD392DE5FC91}" type="presParOf" srcId="{94025FDD-B222-4FDA-A49C-FCDF1065D48E}" destId="{0430A9CA-53E8-44D7-8CDD-782320D1C48A}" srcOrd="0" destOrd="0" presId="urn:microsoft.com/office/officeart/2008/layout/PictureAccentList"/>
    <dgm:cxn modelId="{A1335A67-8FB3-4E48-88E2-65B09062CCCA}" type="presParOf" srcId="{94025FDD-B222-4FDA-A49C-FCDF1065D48E}" destId="{E6BA3A3D-CAD2-41F0-B267-868EFC17C9A0}" srcOrd="1" destOrd="0" presId="urn:microsoft.com/office/officeart/2008/layout/PictureAccentList"/>
    <dgm:cxn modelId="{0008ACA0-728B-4481-98B0-49973EE6BCA1}" type="presParOf" srcId="{B229B860-907E-42D1-8932-BDF4CD1720B9}" destId="{DE075492-862B-4C61-A7EC-BD713131FA5F}" srcOrd="1" destOrd="0" presId="urn:microsoft.com/office/officeart/2008/layout/PictureAccentList"/>
    <dgm:cxn modelId="{2BB92EB6-C6FA-4C43-BEE9-0C2CE5A03475}" type="presParOf" srcId="{DE075492-862B-4C61-A7EC-BD713131FA5F}" destId="{0D565835-B0AF-4D09-B7B0-7EE8C76324CD}" srcOrd="0" destOrd="0" presId="urn:microsoft.com/office/officeart/2008/layout/PictureAccentList"/>
    <dgm:cxn modelId="{D88453C2-66F2-41AE-B4F2-1A43DE6C5C37}" type="presParOf" srcId="{DE075492-862B-4C61-A7EC-BD713131FA5F}" destId="{E6F5795D-72FC-4EE9-9BCC-A83DABFBCE6D}" srcOrd="1" destOrd="0" presId="urn:microsoft.com/office/officeart/2008/layout/PictureAccentList"/>
    <dgm:cxn modelId="{C7837864-4B27-4528-BDDB-63225030D197}" type="presParOf" srcId="{B229B860-907E-42D1-8932-BDF4CD1720B9}" destId="{16498C69-1B8A-422F-98EC-A1FA432CB90F}" srcOrd="2" destOrd="0" presId="urn:microsoft.com/office/officeart/2008/layout/PictureAccentList"/>
    <dgm:cxn modelId="{34EC9C9C-9A2D-4CCD-9F2E-308D567CDB74}" type="presParOf" srcId="{16498C69-1B8A-422F-98EC-A1FA432CB90F}" destId="{F6573D94-9E41-4EA2-8C10-E35034EAA467}" srcOrd="0" destOrd="0" presId="urn:microsoft.com/office/officeart/2008/layout/PictureAccentList"/>
    <dgm:cxn modelId="{61E3549F-DA2F-42DB-B60D-408AF5D1CA6F}" type="presParOf" srcId="{16498C69-1B8A-422F-98EC-A1FA432CB90F}" destId="{29A9FBAD-E237-4B0C-A041-C814D575955F}" srcOrd="1" destOrd="0" presId="urn:microsoft.com/office/officeart/2008/layout/PictureAccentList"/>
    <dgm:cxn modelId="{E17CCA37-95F2-4BF4-9D8F-4178054C1E91}" type="presParOf" srcId="{B229B860-907E-42D1-8932-BDF4CD1720B9}" destId="{815A6EA2-E3B0-490B-A178-859046B92D2E}" srcOrd="3" destOrd="0" presId="urn:microsoft.com/office/officeart/2008/layout/PictureAccentList"/>
    <dgm:cxn modelId="{6B3CCB58-F2E7-40BC-A12C-C0AA4C132E57}" type="presParOf" srcId="{815A6EA2-E3B0-490B-A178-859046B92D2E}" destId="{399C3DD8-B21B-4551-9682-FFF822847D66}" srcOrd="0" destOrd="0" presId="urn:microsoft.com/office/officeart/2008/layout/PictureAccentList"/>
    <dgm:cxn modelId="{FF495A48-E7DE-4AAA-BF1B-9200A4B26077}" type="presParOf" srcId="{815A6EA2-E3B0-490B-A178-859046B92D2E}" destId="{13CDFA6D-ADB9-42F0-8D92-84422C579291}" srcOrd="1" destOrd="0" presId="urn:microsoft.com/office/officeart/2008/layout/PictureAccentList"/>
    <dgm:cxn modelId="{75A5B8B4-1566-4D90-B3DA-7F31D7785FE7}" type="presParOf" srcId="{B229B860-907E-42D1-8932-BDF4CD1720B9}" destId="{9E6ED9B9-5A73-43EF-B2F6-FF4A06E6CA61}" srcOrd="4" destOrd="0" presId="urn:microsoft.com/office/officeart/2008/layout/PictureAccentList"/>
    <dgm:cxn modelId="{8EA17685-E596-469B-B19D-928C06B35B94}" type="presParOf" srcId="{9E6ED9B9-5A73-43EF-B2F6-FF4A06E6CA61}" destId="{B9B80E19-72C0-45DE-8FF1-26A875782B4C}" srcOrd="0" destOrd="0" presId="urn:microsoft.com/office/officeart/2008/layout/PictureAccentList"/>
    <dgm:cxn modelId="{78842977-2DC4-496A-B49D-E1A726494093}" type="presParOf" srcId="{9E6ED9B9-5A73-43EF-B2F6-FF4A06E6CA61}" destId="{C242E49D-6728-4DE9-B560-0BB9F296210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451071-4219-42E3-A9A4-06F34E2CDF28}" type="doc">
      <dgm:prSet loTypeId="urn:microsoft.com/office/officeart/2005/8/layout/radial4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7C0C48FC-36EA-49DB-8D74-307CB91C9356}">
      <dgm:prSet phldrT="[Tekst]" custT="1"/>
      <dgm:spPr/>
      <dgm:t>
        <a:bodyPr/>
        <a:lstStyle/>
        <a:p>
          <a:r>
            <a:rPr lang="pl-PL" sz="2000" b="1" dirty="0" smtClean="0">
              <a:effectLst/>
            </a:rPr>
            <a:t>OŚRODEK</a:t>
          </a:r>
          <a:endParaRPr lang="pl-PL" sz="2000" b="1" dirty="0">
            <a:effectLst/>
          </a:endParaRPr>
        </a:p>
      </dgm:t>
    </dgm:pt>
    <dgm:pt modelId="{EB72B275-D3F2-4B1B-ACB7-08D4FF7806CB}" type="parTrans" cxnId="{606B88EE-316A-425E-9974-43DCF29662D5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E3D7A652-4162-4261-9216-08C3A3E7C8A0}" type="sibTrans" cxnId="{606B88EE-316A-425E-9974-43DCF29662D5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8EB2D932-2653-47BB-AC07-5BFA71CB67C1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200" b="1" dirty="0" smtClean="0">
              <a:effectLst/>
            </a:rPr>
            <a:t>Klub Seniora</a:t>
          </a:r>
        </a:p>
        <a:p>
          <a:pPr>
            <a:spcAft>
              <a:spcPts val="0"/>
            </a:spcAft>
          </a:pPr>
          <a:r>
            <a:rPr lang="pl-PL" sz="1200" b="1" dirty="0" smtClean="0">
              <a:effectLst/>
            </a:rPr>
            <a:t>42 osoby</a:t>
          </a:r>
        </a:p>
        <a:p>
          <a:pPr>
            <a:spcAft>
              <a:spcPts val="0"/>
            </a:spcAft>
          </a:pPr>
          <a:r>
            <a:rPr lang="pl-PL" sz="1200" b="1" dirty="0" smtClean="0">
              <a:effectLst/>
            </a:rPr>
            <a:t>101 spotkań</a:t>
          </a:r>
          <a:endParaRPr lang="pl-PL" sz="1200" b="1" dirty="0">
            <a:effectLst/>
          </a:endParaRPr>
        </a:p>
      </dgm:t>
    </dgm:pt>
    <dgm:pt modelId="{88979B7C-851C-455B-9304-8CDF62369654}" type="parTrans" cxnId="{34434F07-F93A-4ED2-AFA4-F09E4D7DD41D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E7C5CE74-FA54-4E98-AB05-C7745F5073B5}" type="sibTrans" cxnId="{34434F07-F93A-4ED2-AFA4-F09E4D7DD41D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28D84A63-962B-455E-B35F-FDAE1748ED72}">
      <dgm:prSet phldrT="[Teks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200" b="1" dirty="0" smtClean="0">
              <a:effectLst/>
            </a:rPr>
            <a:t>Mieszkanie Chronione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200" b="1" dirty="0" smtClean="0">
              <a:effectLst/>
            </a:rPr>
            <a:t>2 osoby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000" b="1" dirty="0" smtClean="0">
              <a:effectLst/>
            </a:rPr>
            <a:t>(funkcjonujące </a:t>
          </a:r>
          <a:r>
            <a:rPr lang="pl-PL" sz="1000" b="1" smtClean="0">
              <a:effectLst/>
            </a:rPr>
            <a:t>do 01.07.2016)</a:t>
          </a:r>
          <a:endParaRPr lang="pl-PL" sz="1000" b="1" dirty="0">
            <a:effectLst/>
          </a:endParaRPr>
        </a:p>
      </dgm:t>
    </dgm:pt>
    <dgm:pt modelId="{0A82F53D-3AFD-4EAB-9A56-B9601E2230BD}" type="parTrans" cxnId="{53ABCF8F-B5D1-469C-859A-C543DCA0E228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9BC97499-3407-401D-9388-AD4B7E9BE502}" type="sibTrans" cxnId="{53ABCF8F-B5D1-469C-859A-C543DCA0E228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D231BB85-ECF7-4EDC-A82E-9FFB9797DA73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200" b="1" dirty="0" smtClean="0">
              <a:effectLst/>
            </a:rPr>
            <a:t>Klub Samopomocy DOMEK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200" b="1" dirty="0" smtClean="0">
              <a:effectLst/>
            </a:rPr>
            <a:t>20 osób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l-PL" sz="1200" b="1" dirty="0" smtClean="0">
              <a:effectLst/>
            </a:rPr>
            <a:t>131 spotkań</a:t>
          </a:r>
          <a:endParaRPr lang="pl-PL" sz="1200" b="1" dirty="0">
            <a:effectLst/>
          </a:endParaRPr>
        </a:p>
      </dgm:t>
    </dgm:pt>
    <dgm:pt modelId="{5FC1C22F-7536-4D3F-B625-543624E5CC81}" type="parTrans" cxnId="{9ED3B04F-9C22-4C22-B981-53DF11D0D3F2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B1AEC684-F842-470E-BBB1-9B7FF0E9A482}" type="sibTrans" cxnId="{9ED3B04F-9C22-4C22-B981-53DF11D0D3F2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8BC68A68-B547-4248-B52F-12D15D37662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200" b="1" dirty="0" smtClean="0">
              <a:effectLst/>
            </a:rPr>
            <a:t>Świetlica</a:t>
          </a:r>
        </a:p>
        <a:p>
          <a:pPr>
            <a:spcAft>
              <a:spcPts val="0"/>
            </a:spcAft>
          </a:pPr>
          <a:r>
            <a:rPr lang="pl-PL" sz="1200" b="1" dirty="0" smtClean="0">
              <a:effectLst/>
            </a:rPr>
            <a:t>Środo UŚMIECH</a:t>
          </a:r>
        </a:p>
        <a:p>
          <a:pPr>
            <a:spcAft>
              <a:spcPts val="0"/>
            </a:spcAft>
          </a:pPr>
          <a:r>
            <a:rPr lang="pl-PL" sz="1200" b="1" dirty="0" smtClean="0">
              <a:effectLst/>
            </a:rPr>
            <a:t>199 dzieci</a:t>
          </a:r>
          <a:endParaRPr lang="pl-PL" sz="1200" b="1" dirty="0">
            <a:effectLst/>
          </a:endParaRPr>
        </a:p>
      </dgm:t>
    </dgm:pt>
    <dgm:pt modelId="{DCE7D2FC-39BC-41CD-AAE0-900EC205ABA1}" type="parTrans" cxnId="{1216AF2D-DBB8-468B-808D-4D68F3D3EC21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4F0792B0-FD8E-470E-85E7-7B22F5E88449}" type="sibTrans" cxnId="{1216AF2D-DBB8-468B-808D-4D68F3D3EC21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26D23185-C060-4AED-A974-7AFA39A7F4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200" b="1" dirty="0" smtClean="0">
              <a:effectLst/>
            </a:rPr>
            <a:t>Punkt Interwencji Kryzysowej</a:t>
          </a:r>
        </a:p>
        <a:p>
          <a:pPr>
            <a:spcAft>
              <a:spcPct val="35000"/>
            </a:spcAft>
          </a:pPr>
          <a:r>
            <a:rPr lang="pl-PL" sz="1200" b="1" dirty="0" smtClean="0">
              <a:effectLst/>
            </a:rPr>
            <a:t>101 osób</a:t>
          </a:r>
          <a:endParaRPr lang="pl-PL" sz="1200" b="1" dirty="0">
            <a:effectLst/>
          </a:endParaRPr>
        </a:p>
      </dgm:t>
    </dgm:pt>
    <dgm:pt modelId="{7434F611-FC7E-468C-B7E6-F4B4A8B60C19}" type="parTrans" cxnId="{CCDB1E8C-6BCC-4DF1-8368-25296D9A4786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43786A15-BCA2-4102-BE8E-C68E07C78CFA}" type="sibTrans" cxnId="{CCDB1E8C-6BCC-4DF1-8368-25296D9A4786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CC52B2D0-AE4F-40C5-B049-59893D065364}">
      <dgm:prSet custT="1"/>
      <dgm:spPr/>
      <dgm:t>
        <a:bodyPr/>
        <a:lstStyle/>
        <a:p>
          <a:r>
            <a:rPr lang="pl-PL" sz="1200" b="1" dirty="0" err="1" smtClean="0">
              <a:effectLst/>
            </a:rPr>
            <a:t>Środow</a:t>
          </a:r>
          <a:r>
            <a:rPr lang="pl-PL" sz="1200" b="1" dirty="0" smtClean="0">
              <a:effectLst/>
            </a:rPr>
            <a:t>. Dom</a:t>
          </a:r>
        </a:p>
        <a:p>
          <a:r>
            <a:rPr lang="pl-PL" sz="1200" b="1" dirty="0" smtClean="0">
              <a:effectLst/>
            </a:rPr>
            <a:t>Samopomocy</a:t>
          </a:r>
        </a:p>
        <a:p>
          <a:r>
            <a:rPr lang="pl-PL" sz="1200" b="1" dirty="0" smtClean="0">
              <a:effectLst/>
            </a:rPr>
            <a:t>35 osób </a:t>
          </a:r>
          <a:endParaRPr lang="pl-PL" sz="1200" b="1" dirty="0">
            <a:effectLst/>
          </a:endParaRPr>
        </a:p>
      </dgm:t>
    </dgm:pt>
    <dgm:pt modelId="{2DD3EF5C-A0B5-429F-A907-B8ACB95F7B49}" type="parTrans" cxnId="{02B833DB-FBEE-4464-AD3C-8E2C85AAB335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CE606C85-5505-4C08-9F08-C793E62C9C7E}" type="sibTrans" cxnId="{02B833DB-FBEE-4464-AD3C-8E2C85AAB335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B4B95EB2-9FB8-4997-9294-1395EBBBC814}">
      <dgm:prSet custT="1"/>
      <dgm:spPr/>
      <dgm:t>
        <a:bodyPr/>
        <a:lstStyle/>
        <a:p>
          <a:pPr>
            <a:spcAft>
              <a:spcPct val="35000"/>
            </a:spcAft>
          </a:pPr>
          <a:r>
            <a:rPr lang="pl-PL" sz="1200" b="1" dirty="0" smtClean="0">
              <a:effectLst/>
            </a:rPr>
            <a:t>Klub Integracji Społecznej</a:t>
          </a:r>
        </a:p>
        <a:p>
          <a:pPr>
            <a:spcAft>
              <a:spcPts val="0"/>
            </a:spcAft>
          </a:pPr>
          <a:r>
            <a:rPr lang="pl-PL" sz="1200" b="1" dirty="0" smtClean="0">
              <a:effectLst/>
            </a:rPr>
            <a:t>Edycja 10 os.</a:t>
          </a:r>
        </a:p>
      </dgm:t>
    </dgm:pt>
    <dgm:pt modelId="{542FABC9-D8B9-4D35-827E-C6405A81BE23}" type="parTrans" cxnId="{E9E14287-80DC-48E7-AAD9-ADC346A2E208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3E9A0A12-A262-4362-AFC1-2BCB33934C49}" type="sibTrans" cxnId="{E9E14287-80DC-48E7-AAD9-ADC346A2E208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E6AA1F7F-F2F7-4775-98E1-D11A9FC8FC45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200" b="1" dirty="0" smtClean="0">
              <a:effectLst/>
            </a:rPr>
            <a:t>Zespół </a:t>
          </a:r>
          <a:r>
            <a:rPr lang="pl-PL" sz="1200" b="1" dirty="0" err="1" smtClean="0">
              <a:effectLst/>
            </a:rPr>
            <a:t>Interdyscypli</a:t>
          </a:r>
          <a:r>
            <a:rPr lang="pl-PL" sz="1200" b="1" dirty="0" smtClean="0">
              <a:effectLst/>
            </a:rPr>
            <a:t>.</a:t>
          </a:r>
        </a:p>
        <a:p>
          <a:pPr>
            <a:spcAft>
              <a:spcPts val="0"/>
            </a:spcAft>
          </a:pPr>
          <a:r>
            <a:rPr lang="pl-PL" sz="1200" b="1" dirty="0" smtClean="0">
              <a:effectLst/>
            </a:rPr>
            <a:t>21 osób</a:t>
          </a:r>
          <a:endParaRPr lang="pl-PL" sz="1200" b="1" dirty="0">
            <a:effectLst/>
          </a:endParaRPr>
        </a:p>
      </dgm:t>
    </dgm:pt>
    <dgm:pt modelId="{C2A869D4-3E2F-4020-BFD4-C27786673B8C}" type="parTrans" cxnId="{97304271-A177-4015-95FE-2860A86153F5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E40632C1-8CEE-4A0C-85A9-4136026931B8}" type="sibTrans" cxnId="{97304271-A177-4015-95FE-2860A86153F5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61FAF0BB-6C6F-4D9C-8EDF-7AE9AEE9ABC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1200" b="1" dirty="0" smtClean="0">
              <a:effectLst/>
            </a:rPr>
            <a:t>GKRPA</a:t>
          </a:r>
        </a:p>
        <a:p>
          <a:pPr>
            <a:spcAft>
              <a:spcPct val="35000"/>
            </a:spcAft>
          </a:pPr>
          <a:r>
            <a:rPr lang="pl-PL" sz="1200" b="1" dirty="0" smtClean="0">
              <a:effectLst/>
            </a:rPr>
            <a:t>12 osób</a:t>
          </a:r>
          <a:endParaRPr lang="pl-PL" sz="1200" b="1" dirty="0">
            <a:effectLst/>
          </a:endParaRPr>
        </a:p>
      </dgm:t>
    </dgm:pt>
    <dgm:pt modelId="{05C933A7-5FD9-4446-8EB8-D40D70ACBF6D}" type="parTrans" cxnId="{EEBEA20D-86B6-4F7E-8A35-890CEB879E75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E061F56E-F61F-4039-8A67-15CFBDC359BB}" type="sibTrans" cxnId="{EEBEA20D-86B6-4F7E-8A35-890CEB879E75}">
      <dgm:prSet/>
      <dgm:spPr/>
      <dgm:t>
        <a:bodyPr/>
        <a:lstStyle/>
        <a:p>
          <a:endParaRPr lang="pl-PL" sz="2800" b="1">
            <a:solidFill>
              <a:schemeClr val="tx1"/>
            </a:solidFill>
            <a:effectLst/>
          </a:endParaRPr>
        </a:p>
      </dgm:t>
    </dgm:pt>
    <dgm:pt modelId="{4D7075B2-2504-4802-B97D-CCC8E20D5F15}" type="pres">
      <dgm:prSet presAssocID="{59451071-4219-42E3-A9A4-06F34E2CDF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4A5A2C7-7B93-4A23-8196-CA155026EC8E}" type="pres">
      <dgm:prSet presAssocID="{7C0C48FC-36EA-49DB-8D74-307CB91C9356}" presName="centerShape" presStyleLbl="node0" presStyleIdx="0" presStyleCnt="1" custScaleX="121000" custScaleY="121000"/>
      <dgm:spPr/>
      <dgm:t>
        <a:bodyPr/>
        <a:lstStyle/>
        <a:p>
          <a:endParaRPr lang="pl-PL"/>
        </a:p>
      </dgm:t>
    </dgm:pt>
    <dgm:pt modelId="{2E993E82-77DC-482A-8480-96D7FD2DD436}" type="pres">
      <dgm:prSet presAssocID="{88979B7C-851C-455B-9304-8CDF62369654}" presName="parTrans" presStyleLbl="bgSibTrans2D1" presStyleIdx="0" presStyleCnt="9" custScaleX="82645" custScaleY="82645"/>
      <dgm:spPr/>
      <dgm:t>
        <a:bodyPr/>
        <a:lstStyle/>
        <a:p>
          <a:endParaRPr lang="pl-PL"/>
        </a:p>
      </dgm:t>
    </dgm:pt>
    <dgm:pt modelId="{09592ADC-C6CE-40C3-A747-8EBCD7E63327}" type="pres">
      <dgm:prSet presAssocID="{8EB2D932-2653-47BB-AC07-5BFA71CB67C1}" presName="node" presStyleLbl="node1" presStyleIdx="0" presStyleCnt="9" custScaleX="110000" custScaleY="11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06D11C-3C37-40A5-959C-33B465A02BF9}" type="pres">
      <dgm:prSet presAssocID="{DCE7D2FC-39BC-41CD-AAE0-900EC205ABA1}" presName="parTrans" presStyleLbl="bgSibTrans2D1" presStyleIdx="1" presStyleCnt="9" custScaleX="82645" custScaleY="82645"/>
      <dgm:spPr/>
      <dgm:t>
        <a:bodyPr/>
        <a:lstStyle/>
        <a:p>
          <a:endParaRPr lang="pl-PL"/>
        </a:p>
      </dgm:t>
    </dgm:pt>
    <dgm:pt modelId="{603C8AC0-5156-4A87-9E36-71E5336B13B4}" type="pres">
      <dgm:prSet presAssocID="{8BC68A68-B547-4248-B52F-12D15D376625}" presName="node" presStyleLbl="node1" presStyleIdx="1" presStyleCnt="9" custScaleX="110000" custScaleY="11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ACB69B-3F23-4DFB-A56C-7D13FCA32D91}" type="pres">
      <dgm:prSet presAssocID="{2DD3EF5C-A0B5-429F-A907-B8ACB95F7B49}" presName="parTrans" presStyleLbl="bgSibTrans2D1" presStyleIdx="2" presStyleCnt="9" custScaleX="75132" custScaleY="75132"/>
      <dgm:spPr/>
      <dgm:t>
        <a:bodyPr/>
        <a:lstStyle/>
        <a:p>
          <a:endParaRPr lang="pl-PL"/>
        </a:p>
      </dgm:t>
    </dgm:pt>
    <dgm:pt modelId="{B598FDE2-2618-4897-AE16-33BE7649D42A}" type="pres">
      <dgm:prSet presAssocID="{CC52B2D0-AE4F-40C5-B049-59893D065364}" presName="node" presStyleLbl="node1" presStyleIdx="2" presStyleCnt="9" custScaleX="110000" custScaleY="110000" custRadScaleRad="101474" custRadScaleInc="413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5D66FE-75D5-4586-B6EA-4BB014591EB7}" type="pres">
      <dgm:prSet presAssocID="{5FC1C22F-7536-4D3F-B625-543624E5CC81}" presName="parTrans" presStyleLbl="bgSibTrans2D1" presStyleIdx="3" presStyleCnt="9" custScaleX="82645" custScaleY="82645"/>
      <dgm:spPr/>
      <dgm:t>
        <a:bodyPr/>
        <a:lstStyle/>
        <a:p>
          <a:endParaRPr lang="pl-PL"/>
        </a:p>
      </dgm:t>
    </dgm:pt>
    <dgm:pt modelId="{25E4082B-C0EE-4889-92A7-EE3582BF221F}" type="pres">
      <dgm:prSet presAssocID="{D231BB85-ECF7-4EDC-A82E-9FFB9797DA73}" presName="node" presStyleLbl="node1" presStyleIdx="3" presStyleCnt="9" custScaleX="110000" custScaleY="11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C0310B-9A9A-4CDC-8987-6EEF36348234}" type="pres">
      <dgm:prSet presAssocID="{0A82F53D-3AFD-4EAB-9A56-B9601E2230BD}" presName="parTrans" presStyleLbl="bgSibTrans2D1" presStyleIdx="4" presStyleCnt="9" custScaleX="82645" custScaleY="82645"/>
      <dgm:spPr/>
      <dgm:t>
        <a:bodyPr/>
        <a:lstStyle/>
        <a:p>
          <a:endParaRPr lang="pl-PL"/>
        </a:p>
      </dgm:t>
    </dgm:pt>
    <dgm:pt modelId="{3505C1F4-53AB-475E-A51B-7A9AB49A6FEA}" type="pres">
      <dgm:prSet presAssocID="{28D84A63-962B-455E-B35F-FDAE1748ED72}" presName="node" presStyleLbl="node1" presStyleIdx="4" presStyleCnt="9" custScaleX="110000" custScaleY="11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D53049-8DD0-4047-9826-5AEC55539B8C}" type="pres">
      <dgm:prSet presAssocID="{542FABC9-D8B9-4D35-827E-C6405A81BE23}" presName="parTrans" presStyleLbl="bgSibTrans2D1" presStyleIdx="5" presStyleCnt="9" custScaleX="82645" custScaleY="82645"/>
      <dgm:spPr/>
      <dgm:t>
        <a:bodyPr/>
        <a:lstStyle/>
        <a:p>
          <a:endParaRPr lang="pl-PL"/>
        </a:p>
      </dgm:t>
    </dgm:pt>
    <dgm:pt modelId="{6DE3CEE4-27B9-41A1-AD8F-39D42E3BECE3}" type="pres">
      <dgm:prSet presAssocID="{B4B95EB2-9FB8-4997-9294-1395EBBBC814}" presName="node" presStyleLbl="node1" presStyleIdx="5" presStyleCnt="9" custScaleX="110000" custScaleY="11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F20089-18D3-44DA-A681-346C7B97E868}" type="pres">
      <dgm:prSet presAssocID="{7434F611-FC7E-468C-B7E6-F4B4A8B60C19}" presName="parTrans" presStyleLbl="bgSibTrans2D1" presStyleIdx="6" presStyleCnt="9" custScaleX="82645" custScaleY="82645"/>
      <dgm:spPr/>
      <dgm:t>
        <a:bodyPr/>
        <a:lstStyle/>
        <a:p>
          <a:endParaRPr lang="pl-PL"/>
        </a:p>
      </dgm:t>
    </dgm:pt>
    <dgm:pt modelId="{DBAB25EA-4CED-4879-8F90-8DB7C9555C2D}" type="pres">
      <dgm:prSet presAssocID="{26D23185-C060-4AED-A974-7AFA39A7F40E}" presName="node" presStyleLbl="node1" presStyleIdx="6" presStyleCnt="9" custScaleX="110000" custScaleY="11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844C487-D571-49B9-BCA8-423C1F77594A}" type="pres">
      <dgm:prSet presAssocID="{C2A869D4-3E2F-4020-BFD4-C27786673B8C}" presName="parTrans" presStyleLbl="bgSibTrans2D1" presStyleIdx="7" presStyleCnt="9" custScaleX="82645" custScaleY="82645"/>
      <dgm:spPr/>
      <dgm:t>
        <a:bodyPr/>
        <a:lstStyle/>
        <a:p>
          <a:endParaRPr lang="pl-PL"/>
        </a:p>
      </dgm:t>
    </dgm:pt>
    <dgm:pt modelId="{9BAC0DD7-FAFF-4C87-A0BF-D3A1376535F3}" type="pres">
      <dgm:prSet presAssocID="{E6AA1F7F-F2F7-4775-98E1-D11A9FC8FC45}" presName="node" presStyleLbl="node1" presStyleIdx="7" presStyleCnt="9" custScaleX="110000" custScaleY="11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93885E2-D229-49B9-8736-2D714E5DC4B1}" type="pres">
      <dgm:prSet presAssocID="{05C933A7-5FD9-4446-8EB8-D40D70ACBF6D}" presName="parTrans" presStyleLbl="bgSibTrans2D1" presStyleIdx="8" presStyleCnt="9" custScaleX="82645" custScaleY="82645"/>
      <dgm:spPr/>
      <dgm:t>
        <a:bodyPr/>
        <a:lstStyle/>
        <a:p>
          <a:endParaRPr lang="pl-PL"/>
        </a:p>
      </dgm:t>
    </dgm:pt>
    <dgm:pt modelId="{AD4512DF-DD49-4B09-A5A4-3030A4B3441A}" type="pres">
      <dgm:prSet presAssocID="{61FAF0BB-6C6F-4D9C-8EDF-7AE9AEE9ABCC}" presName="node" presStyleLbl="node1" presStyleIdx="8" presStyleCnt="9" custScaleX="110000" custScaleY="11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767A1F4-81F9-4999-9942-030A2306C0B4}" type="presOf" srcId="{28D84A63-962B-455E-B35F-FDAE1748ED72}" destId="{3505C1F4-53AB-475E-A51B-7A9AB49A6FEA}" srcOrd="0" destOrd="0" presId="urn:microsoft.com/office/officeart/2005/8/layout/radial4"/>
    <dgm:cxn modelId="{24584E75-9E91-4204-993E-46E3B08DF4F9}" type="presOf" srcId="{DCE7D2FC-39BC-41CD-AAE0-900EC205ABA1}" destId="{1C06D11C-3C37-40A5-959C-33B465A02BF9}" srcOrd="0" destOrd="0" presId="urn:microsoft.com/office/officeart/2005/8/layout/radial4"/>
    <dgm:cxn modelId="{CCDB1E8C-6BCC-4DF1-8368-25296D9A4786}" srcId="{7C0C48FC-36EA-49DB-8D74-307CB91C9356}" destId="{26D23185-C060-4AED-A974-7AFA39A7F40E}" srcOrd="6" destOrd="0" parTransId="{7434F611-FC7E-468C-B7E6-F4B4A8B60C19}" sibTransId="{43786A15-BCA2-4102-BE8E-C68E07C78CFA}"/>
    <dgm:cxn modelId="{04AA3834-7535-4E46-973F-0D5CDC512DCC}" type="presOf" srcId="{0A82F53D-3AFD-4EAB-9A56-B9601E2230BD}" destId="{0AC0310B-9A9A-4CDC-8987-6EEF36348234}" srcOrd="0" destOrd="0" presId="urn:microsoft.com/office/officeart/2005/8/layout/radial4"/>
    <dgm:cxn modelId="{5BAC7C64-2851-47AA-B344-45EABDA4BC25}" type="presOf" srcId="{88979B7C-851C-455B-9304-8CDF62369654}" destId="{2E993E82-77DC-482A-8480-96D7FD2DD436}" srcOrd="0" destOrd="0" presId="urn:microsoft.com/office/officeart/2005/8/layout/radial4"/>
    <dgm:cxn modelId="{72FE59F6-BF03-41B0-95DB-729EA0C6347F}" type="presOf" srcId="{26D23185-C060-4AED-A974-7AFA39A7F40E}" destId="{DBAB25EA-4CED-4879-8F90-8DB7C9555C2D}" srcOrd="0" destOrd="0" presId="urn:microsoft.com/office/officeart/2005/8/layout/radial4"/>
    <dgm:cxn modelId="{E24342C7-769E-4CA7-A08E-DD6F16E5903E}" type="presOf" srcId="{542FABC9-D8B9-4D35-827E-C6405A81BE23}" destId="{91D53049-8DD0-4047-9826-5AEC55539B8C}" srcOrd="0" destOrd="0" presId="urn:microsoft.com/office/officeart/2005/8/layout/radial4"/>
    <dgm:cxn modelId="{34434F07-F93A-4ED2-AFA4-F09E4D7DD41D}" srcId="{7C0C48FC-36EA-49DB-8D74-307CB91C9356}" destId="{8EB2D932-2653-47BB-AC07-5BFA71CB67C1}" srcOrd="0" destOrd="0" parTransId="{88979B7C-851C-455B-9304-8CDF62369654}" sibTransId="{E7C5CE74-FA54-4E98-AB05-C7745F5073B5}"/>
    <dgm:cxn modelId="{1216AF2D-DBB8-468B-808D-4D68F3D3EC21}" srcId="{7C0C48FC-36EA-49DB-8D74-307CB91C9356}" destId="{8BC68A68-B547-4248-B52F-12D15D376625}" srcOrd="1" destOrd="0" parTransId="{DCE7D2FC-39BC-41CD-AAE0-900EC205ABA1}" sibTransId="{4F0792B0-FD8E-470E-85E7-7B22F5E88449}"/>
    <dgm:cxn modelId="{646DB86C-82FD-418F-8EF2-E6DF271CE66C}" type="presOf" srcId="{7434F611-FC7E-468C-B7E6-F4B4A8B60C19}" destId="{16F20089-18D3-44DA-A681-346C7B97E868}" srcOrd="0" destOrd="0" presId="urn:microsoft.com/office/officeart/2005/8/layout/radial4"/>
    <dgm:cxn modelId="{041740A3-AA1B-4013-8BF6-449E09B7350E}" type="presOf" srcId="{D231BB85-ECF7-4EDC-A82E-9FFB9797DA73}" destId="{25E4082B-C0EE-4889-92A7-EE3582BF221F}" srcOrd="0" destOrd="0" presId="urn:microsoft.com/office/officeart/2005/8/layout/radial4"/>
    <dgm:cxn modelId="{5947AF73-2059-4A17-A7CA-80923D2791FF}" type="presOf" srcId="{8EB2D932-2653-47BB-AC07-5BFA71CB67C1}" destId="{09592ADC-C6CE-40C3-A747-8EBCD7E63327}" srcOrd="0" destOrd="0" presId="urn:microsoft.com/office/officeart/2005/8/layout/radial4"/>
    <dgm:cxn modelId="{9AA92661-C684-4783-983B-16356CAC69A5}" type="presOf" srcId="{5FC1C22F-7536-4D3F-B625-543624E5CC81}" destId="{8A5D66FE-75D5-4586-B6EA-4BB014591EB7}" srcOrd="0" destOrd="0" presId="urn:microsoft.com/office/officeart/2005/8/layout/radial4"/>
    <dgm:cxn modelId="{02B833DB-FBEE-4464-AD3C-8E2C85AAB335}" srcId="{7C0C48FC-36EA-49DB-8D74-307CB91C9356}" destId="{CC52B2D0-AE4F-40C5-B049-59893D065364}" srcOrd="2" destOrd="0" parTransId="{2DD3EF5C-A0B5-429F-A907-B8ACB95F7B49}" sibTransId="{CE606C85-5505-4C08-9F08-C793E62C9C7E}"/>
    <dgm:cxn modelId="{53ABCF8F-B5D1-469C-859A-C543DCA0E228}" srcId="{7C0C48FC-36EA-49DB-8D74-307CB91C9356}" destId="{28D84A63-962B-455E-B35F-FDAE1748ED72}" srcOrd="4" destOrd="0" parTransId="{0A82F53D-3AFD-4EAB-9A56-B9601E2230BD}" sibTransId="{9BC97499-3407-401D-9388-AD4B7E9BE502}"/>
    <dgm:cxn modelId="{6AD9AC2E-B663-434E-9BC2-E88EE35C3AB3}" type="presOf" srcId="{E6AA1F7F-F2F7-4775-98E1-D11A9FC8FC45}" destId="{9BAC0DD7-FAFF-4C87-A0BF-D3A1376535F3}" srcOrd="0" destOrd="0" presId="urn:microsoft.com/office/officeart/2005/8/layout/radial4"/>
    <dgm:cxn modelId="{ADC594A4-B821-4DCD-8458-E3F8F64A340B}" type="presOf" srcId="{61FAF0BB-6C6F-4D9C-8EDF-7AE9AEE9ABCC}" destId="{AD4512DF-DD49-4B09-A5A4-3030A4B3441A}" srcOrd="0" destOrd="0" presId="urn:microsoft.com/office/officeart/2005/8/layout/radial4"/>
    <dgm:cxn modelId="{606B88EE-316A-425E-9974-43DCF29662D5}" srcId="{59451071-4219-42E3-A9A4-06F34E2CDF28}" destId="{7C0C48FC-36EA-49DB-8D74-307CB91C9356}" srcOrd="0" destOrd="0" parTransId="{EB72B275-D3F2-4B1B-ACB7-08D4FF7806CB}" sibTransId="{E3D7A652-4162-4261-9216-08C3A3E7C8A0}"/>
    <dgm:cxn modelId="{9ED3B04F-9C22-4C22-B981-53DF11D0D3F2}" srcId="{7C0C48FC-36EA-49DB-8D74-307CB91C9356}" destId="{D231BB85-ECF7-4EDC-A82E-9FFB9797DA73}" srcOrd="3" destOrd="0" parTransId="{5FC1C22F-7536-4D3F-B625-543624E5CC81}" sibTransId="{B1AEC684-F842-470E-BBB1-9B7FF0E9A482}"/>
    <dgm:cxn modelId="{DCC25FE7-6332-4D2B-B9B0-1D7D309F1A11}" type="presOf" srcId="{05C933A7-5FD9-4446-8EB8-D40D70ACBF6D}" destId="{393885E2-D229-49B9-8736-2D714E5DC4B1}" srcOrd="0" destOrd="0" presId="urn:microsoft.com/office/officeart/2005/8/layout/radial4"/>
    <dgm:cxn modelId="{E9E14287-80DC-48E7-AAD9-ADC346A2E208}" srcId="{7C0C48FC-36EA-49DB-8D74-307CB91C9356}" destId="{B4B95EB2-9FB8-4997-9294-1395EBBBC814}" srcOrd="5" destOrd="0" parTransId="{542FABC9-D8B9-4D35-827E-C6405A81BE23}" sibTransId="{3E9A0A12-A262-4362-AFC1-2BCB33934C49}"/>
    <dgm:cxn modelId="{EEBEA20D-86B6-4F7E-8A35-890CEB879E75}" srcId="{7C0C48FC-36EA-49DB-8D74-307CB91C9356}" destId="{61FAF0BB-6C6F-4D9C-8EDF-7AE9AEE9ABCC}" srcOrd="8" destOrd="0" parTransId="{05C933A7-5FD9-4446-8EB8-D40D70ACBF6D}" sibTransId="{E061F56E-F61F-4039-8A67-15CFBDC359BB}"/>
    <dgm:cxn modelId="{E0C3D719-E3B4-4FF7-B983-C7C8AA1E5ECF}" type="presOf" srcId="{B4B95EB2-9FB8-4997-9294-1395EBBBC814}" destId="{6DE3CEE4-27B9-41A1-AD8F-39D42E3BECE3}" srcOrd="0" destOrd="0" presId="urn:microsoft.com/office/officeart/2005/8/layout/radial4"/>
    <dgm:cxn modelId="{5B60721A-5324-433B-9B34-82A6FF617F28}" type="presOf" srcId="{C2A869D4-3E2F-4020-BFD4-C27786673B8C}" destId="{C844C487-D571-49B9-BCA8-423C1F77594A}" srcOrd="0" destOrd="0" presId="urn:microsoft.com/office/officeart/2005/8/layout/radial4"/>
    <dgm:cxn modelId="{D919C6B6-CF32-48D4-AB6A-E7A7027F2F7D}" type="presOf" srcId="{7C0C48FC-36EA-49DB-8D74-307CB91C9356}" destId="{54A5A2C7-7B93-4A23-8196-CA155026EC8E}" srcOrd="0" destOrd="0" presId="urn:microsoft.com/office/officeart/2005/8/layout/radial4"/>
    <dgm:cxn modelId="{3003FC3F-3A79-47C8-B6F1-761BC396AF0E}" type="presOf" srcId="{CC52B2D0-AE4F-40C5-B049-59893D065364}" destId="{B598FDE2-2618-4897-AE16-33BE7649D42A}" srcOrd="0" destOrd="0" presId="urn:microsoft.com/office/officeart/2005/8/layout/radial4"/>
    <dgm:cxn modelId="{F063D102-50C0-4DAB-B0B5-C51EC62726E3}" type="presOf" srcId="{59451071-4219-42E3-A9A4-06F34E2CDF28}" destId="{4D7075B2-2504-4802-B97D-CCC8E20D5F15}" srcOrd="0" destOrd="0" presId="urn:microsoft.com/office/officeart/2005/8/layout/radial4"/>
    <dgm:cxn modelId="{FC97DABC-A0A6-437B-AEB6-F7DADABE1560}" type="presOf" srcId="{2DD3EF5C-A0B5-429F-A907-B8ACB95F7B49}" destId="{58ACB69B-3F23-4DFB-A56C-7D13FCA32D91}" srcOrd="0" destOrd="0" presId="urn:microsoft.com/office/officeart/2005/8/layout/radial4"/>
    <dgm:cxn modelId="{C3DD350F-E009-4083-9CA3-F930714AC842}" type="presOf" srcId="{8BC68A68-B547-4248-B52F-12D15D376625}" destId="{603C8AC0-5156-4A87-9E36-71E5336B13B4}" srcOrd="0" destOrd="0" presId="urn:microsoft.com/office/officeart/2005/8/layout/radial4"/>
    <dgm:cxn modelId="{97304271-A177-4015-95FE-2860A86153F5}" srcId="{7C0C48FC-36EA-49DB-8D74-307CB91C9356}" destId="{E6AA1F7F-F2F7-4775-98E1-D11A9FC8FC45}" srcOrd="7" destOrd="0" parTransId="{C2A869D4-3E2F-4020-BFD4-C27786673B8C}" sibTransId="{E40632C1-8CEE-4A0C-85A9-4136026931B8}"/>
    <dgm:cxn modelId="{8D1DCB50-192A-45B7-81AA-2478D699781C}" type="presParOf" srcId="{4D7075B2-2504-4802-B97D-CCC8E20D5F15}" destId="{54A5A2C7-7B93-4A23-8196-CA155026EC8E}" srcOrd="0" destOrd="0" presId="urn:microsoft.com/office/officeart/2005/8/layout/radial4"/>
    <dgm:cxn modelId="{9ED9C3BA-A331-4A78-9718-B0E9DBAA28C7}" type="presParOf" srcId="{4D7075B2-2504-4802-B97D-CCC8E20D5F15}" destId="{2E993E82-77DC-482A-8480-96D7FD2DD436}" srcOrd="1" destOrd="0" presId="urn:microsoft.com/office/officeart/2005/8/layout/radial4"/>
    <dgm:cxn modelId="{EBFA4A01-8E14-4801-926B-C4F5BF246655}" type="presParOf" srcId="{4D7075B2-2504-4802-B97D-CCC8E20D5F15}" destId="{09592ADC-C6CE-40C3-A747-8EBCD7E63327}" srcOrd="2" destOrd="0" presId="urn:microsoft.com/office/officeart/2005/8/layout/radial4"/>
    <dgm:cxn modelId="{02CF30C2-0ECF-4F8B-8209-C96DCA449D0E}" type="presParOf" srcId="{4D7075B2-2504-4802-B97D-CCC8E20D5F15}" destId="{1C06D11C-3C37-40A5-959C-33B465A02BF9}" srcOrd="3" destOrd="0" presId="urn:microsoft.com/office/officeart/2005/8/layout/radial4"/>
    <dgm:cxn modelId="{45A95624-FB30-4617-872F-3B7E97577629}" type="presParOf" srcId="{4D7075B2-2504-4802-B97D-CCC8E20D5F15}" destId="{603C8AC0-5156-4A87-9E36-71E5336B13B4}" srcOrd="4" destOrd="0" presId="urn:microsoft.com/office/officeart/2005/8/layout/radial4"/>
    <dgm:cxn modelId="{D88998E9-37C8-4F62-AF62-F162A43415CE}" type="presParOf" srcId="{4D7075B2-2504-4802-B97D-CCC8E20D5F15}" destId="{58ACB69B-3F23-4DFB-A56C-7D13FCA32D91}" srcOrd="5" destOrd="0" presId="urn:microsoft.com/office/officeart/2005/8/layout/radial4"/>
    <dgm:cxn modelId="{C4371188-675E-4DD1-9DF4-4DCE58651506}" type="presParOf" srcId="{4D7075B2-2504-4802-B97D-CCC8E20D5F15}" destId="{B598FDE2-2618-4897-AE16-33BE7649D42A}" srcOrd="6" destOrd="0" presId="urn:microsoft.com/office/officeart/2005/8/layout/radial4"/>
    <dgm:cxn modelId="{2775F424-0BF2-4961-A909-11DE0F5B1EBD}" type="presParOf" srcId="{4D7075B2-2504-4802-B97D-CCC8E20D5F15}" destId="{8A5D66FE-75D5-4586-B6EA-4BB014591EB7}" srcOrd="7" destOrd="0" presId="urn:microsoft.com/office/officeart/2005/8/layout/radial4"/>
    <dgm:cxn modelId="{3DF35A81-891D-48E4-9A36-3F680F09BFED}" type="presParOf" srcId="{4D7075B2-2504-4802-B97D-CCC8E20D5F15}" destId="{25E4082B-C0EE-4889-92A7-EE3582BF221F}" srcOrd="8" destOrd="0" presId="urn:microsoft.com/office/officeart/2005/8/layout/radial4"/>
    <dgm:cxn modelId="{791CD52F-219A-42E6-AEBF-C7943249F28C}" type="presParOf" srcId="{4D7075B2-2504-4802-B97D-CCC8E20D5F15}" destId="{0AC0310B-9A9A-4CDC-8987-6EEF36348234}" srcOrd="9" destOrd="0" presId="urn:microsoft.com/office/officeart/2005/8/layout/radial4"/>
    <dgm:cxn modelId="{49A288EB-0B15-4307-A002-F0CFD299EB5B}" type="presParOf" srcId="{4D7075B2-2504-4802-B97D-CCC8E20D5F15}" destId="{3505C1F4-53AB-475E-A51B-7A9AB49A6FEA}" srcOrd="10" destOrd="0" presId="urn:microsoft.com/office/officeart/2005/8/layout/radial4"/>
    <dgm:cxn modelId="{997F1943-21D3-46A1-A301-D4F284D75981}" type="presParOf" srcId="{4D7075B2-2504-4802-B97D-CCC8E20D5F15}" destId="{91D53049-8DD0-4047-9826-5AEC55539B8C}" srcOrd="11" destOrd="0" presId="urn:microsoft.com/office/officeart/2005/8/layout/radial4"/>
    <dgm:cxn modelId="{6D54E99F-84AF-4E61-9B65-26394FC85CF8}" type="presParOf" srcId="{4D7075B2-2504-4802-B97D-CCC8E20D5F15}" destId="{6DE3CEE4-27B9-41A1-AD8F-39D42E3BECE3}" srcOrd="12" destOrd="0" presId="urn:microsoft.com/office/officeart/2005/8/layout/radial4"/>
    <dgm:cxn modelId="{07A9E1E9-4E3A-488D-A73D-3FD1DD33E1BE}" type="presParOf" srcId="{4D7075B2-2504-4802-B97D-CCC8E20D5F15}" destId="{16F20089-18D3-44DA-A681-346C7B97E868}" srcOrd="13" destOrd="0" presId="urn:microsoft.com/office/officeart/2005/8/layout/radial4"/>
    <dgm:cxn modelId="{412048C6-67AE-4F6B-98E9-B85B5B8B5A6B}" type="presParOf" srcId="{4D7075B2-2504-4802-B97D-CCC8E20D5F15}" destId="{DBAB25EA-4CED-4879-8F90-8DB7C9555C2D}" srcOrd="14" destOrd="0" presId="urn:microsoft.com/office/officeart/2005/8/layout/radial4"/>
    <dgm:cxn modelId="{E325B817-6E9E-46D7-BF58-5D5558AAC249}" type="presParOf" srcId="{4D7075B2-2504-4802-B97D-CCC8E20D5F15}" destId="{C844C487-D571-49B9-BCA8-423C1F77594A}" srcOrd="15" destOrd="0" presId="urn:microsoft.com/office/officeart/2005/8/layout/radial4"/>
    <dgm:cxn modelId="{E26FE7A5-6E7E-4768-BF76-E220CE97CE7A}" type="presParOf" srcId="{4D7075B2-2504-4802-B97D-CCC8E20D5F15}" destId="{9BAC0DD7-FAFF-4C87-A0BF-D3A1376535F3}" srcOrd="16" destOrd="0" presId="urn:microsoft.com/office/officeart/2005/8/layout/radial4"/>
    <dgm:cxn modelId="{068009A1-6160-4000-B507-336D905CAD25}" type="presParOf" srcId="{4D7075B2-2504-4802-B97D-CCC8E20D5F15}" destId="{393885E2-D229-49B9-8736-2D714E5DC4B1}" srcOrd="17" destOrd="0" presId="urn:microsoft.com/office/officeart/2005/8/layout/radial4"/>
    <dgm:cxn modelId="{B0B6C340-CA91-4C7B-A343-25BC30BAFFAC}" type="presParOf" srcId="{4D7075B2-2504-4802-B97D-CCC8E20D5F15}" destId="{AD4512DF-DD49-4B09-A5A4-3030A4B3441A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2D4B1-59D0-4694-B1DF-5864E0190C1A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8542DB71-4367-41DB-B136-8FB6D0A72606}">
      <dgm:prSet phldrT="[Tekst]" custT="1"/>
      <dgm:spPr/>
      <dgm:t>
        <a:bodyPr/>
        <a:lstStyle/>
        <a:p>
          <a:r>
            <a:rPr lang="pl-PL" sz="1800" b="1" dirty="0" smtClean="0"/>
            <a:t>Klub Seniora</a:t>
          </a:r>
        </a:p>
        <a:p>
          <a:r>
            <a:rPr lang="pl-PL" sz="2000" b="1" dirty="0" smtClean="0">
              <a:solidFill>
                <a:srgbClr val="FF0000"/>
              </a:solidFill>
            </a:rPr>
            <a:t>42 osoby</a:t>
          </a:r>
          <a:endParaRPr lang="pl-PL" sz="2000" b="1" dirty="0">
            <a:solidFill>
              <a:srgbClr val="FF0000"/>
            </a:solidFill>
          </a:endParaRPr>
        </a:p>
      </dgm:t>
    </dgm:pt>
    <dgm:pt modelId="{6ED1B449-7385-449F-9B9C-3F5B826D876A}" type="parTrans" cxnId="{B5496639-6377-4540-9C31-E601E412817A}">
      <dgm:prSet/>
      <dgm:spPr/>
      <dgm:t>
        <a:bodyPr/>
        <a:lstStyle/>
        <a:p>
          <a:endParaRPr lang="pl-PL"/>
        </a:p>
      </dgm:t>
    </dgm:pt>
    <dgm:pt modelId="{BF2047CF-B5AC-4578-A457-3001726867DE}" type="sibTrans" cxnId="{B5496639-6377-4540-9C31-E601E412817A}">
      <dgm:prSet/>
      <dgm:spPr/>
      <dgm:t>
        <a:bodyPr/>
        <a:lstStyle/>
        <a:p>
          <a:endParaRPr lang="pl-PL"/>
        </a:p>
      </dgm:t>
    </dgm:pt>
    <dgm:pt modelId="{B966A991-3748-4B91-BCA4-5EBAC0E45517}">
      <dgm:prSet phldrT="[Tekst]" custT="1"/>
      <dgm:spPr/>
      <dgm:t>
        <a:bodyPr/>
        <a:lstStyle/>
        <a:p>
          <a:r>
            <a:rPr lang="pl-PL" sz="1400" b="1" dirty="0" smtClean="0"/>
            <a:t>Przewodnicząca Klub Seniora</a:t>
          </a:r>
        </a:p>
        <a:p>
          <a:r>
            <a:rPr lang="pl-PL" sz="1400" b="1" dirty="0" smtClean="0">
              <a:solidFill>
                <a:srgbClr val="FF0000"/>
              </a:solidFill>
            </a:rPr>
            <a:t>Urszula </a:t>
          </a:r>
          <a:r>
            <a:rPr lang="pl-PL" sz="1400" b="1" dirty="0" err="1" smtClean="0">
              <a:solidFill>
                <a:srgbClr val="FF0000"/>
              </a:solidFill>
            </a:rPr>
            <a:t>Hlinka</a:t>
          </a:r>
          <a:endParaRPr lang="pl-PL" sz="1400" b="1" dirty="0" smtClean="0">
            <a:solidFill>
              <a:srgbClr val="FF0000"/>
            </a:solidFill>
          </a:endParaRPr>
        </a:p>
      </dgm:t>
    </dgm:pt>
    <dgm:pt modelId="{0AD6D48B-EC64-4873-8C9A-49C051008892}" type="parTrans" cxnId="{77F8E9A1-93C2-4E65-84CA-3050495A33A8}">
      <dgm:prSet/>
      <dgm:spPr/>
      <dgm:t>
        <a:bodyPr/>
        <a:lstStyle/>
        <a:p>
          <a:endParaRPr lang="pl-PL"/>
        </a:p>
      </dgm:t>
    </dgm:pt>
    <dgm:pt modelId="{A62C9844-49B5-4854-ADD5-35594C8E55A7}" type="sibTrans" cxnId="{77F8E9A1-93C2-4E65-84CA-3050495A33A8}">
      <dgm:prSet/>
      <dgm:spPr/>
      <dgm:t>
        <a:bodyPr/>
        <a:lstStyle/>
        <a:p>
          <a:endParaRPr lang="pl-PL"/>
        </a:p>
      </dgm:t>
    </dgm:pt>
    <dgm:pt modelId="{E0E32204-AF29-4D97-8AF3-FEB4DC42201F}">
      <dgm:prSet phldrT="[Tekst]" custT="1"/>
      <dgm:spPr/>
      <dgm:t>
        <a:bodyPr/>
        <a:lstStyle/>
        <a:p>
          <a:r>
            <a:rPr lang="pl-PL" sz="1400" b="1" dirty="0" smtClean="0"/>
            <a:t>Kronikarka </a:t>
          </a:r>
        </a:p>
        <a:p>
          <a:r>
            <a:rPr lang="pl-PL" sz="1400" b="1" dirty="0" smtClean="0"/>
            <a:t>Klub Seniora</a:t>
          </a:r>
        </a:p>
        <a:p>
          <a:r>
            <a:rPr lang="pl-PL" sz="1400" b="1" dirty="0" smtClean="0">
              <a:solidFill>
                <a:srgbClr val="FF0000"/>
              </a:solidFill>
            </a:rPr>
            <a:t>Teresa Górniak </a:t>
          </a:r>
        </a:p>
      </dgm:t>
    </dgm:pt>
    <dgm:pt modelId="{BA7FDBFE-4737-4C3D-AB7B-B714014EF88B}" type="parTrans" cxnId="{5A52BBEC-DA55-4BB6-844C-1FCD23DA1FF1}">
      <dgm:prSet/>
      <dgm:spPr/>
      <dgm:t>
        <a:bodyPr/>
        <a:lstStyle/>
        <a:p>
          <a:endParaRPr lang="pl-PL"/>
        </a:p>
      </dgm:t>
    </dgm:pt>
    <dgm:pt modelId="{48E1ECF3-DBD4-4FF3-8FAF-BB72BB71A773}" type="sibTrans" cxnId="{5A52BBEC-DA55-4BB6-844C-1FCD23DA1FF1}">
      <dgm:prSet/>
      <dgm:spPr/>
      <dgm:t>
        <a:bodyPr/>
        <a:lstStyle/>
        <a:p>
          <a:endParaRPr lang="pl-PL"/>
        </a:p>
      </dgm:t>
    </dgm:pt>
    <dgm:pt modelId="{54E226AD-F016-4D9B-9EB2-433BBDAFE1C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l-PL" sz="1600" b="1" dirty="0" smtClean="0"/>
            <a:t>Koordynatorka Klubu OPS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l-PL" sz="1400" b="1" dirty="0" smtClean="0">
              <a:solidFill>
                <a:srgbClr val="FF0000"/>
              </a:solidFill>
            </a:rPr>
            <a:t>Barbara Patyna</a:t>
          </a:r>
        </a:p>
      </dgm:t>
    </dgm:pt>
    <dgm:pt modelId="{B2B2B12A-648B-4E0F-956F-75397E1C1DDE}" type="parTrans" cxnId="{3BA6C3F1-2BF5-4D77-956C-CCC8E7A222EF}">
      <dgm:prSet/>
      <dgm:spPr/>
      <dgm:t>
        <a:bodyPr/>
        <a:lstStyle/>
        <a:p>
          <a:endParaRPr lang="pl-PL"/>
        </a:p>
      </dgm:t>
    </dgm:pt>
    <dgm:pt modelId="{EB5DD2D8-8EE1-47A6-8D45-3440EF1B04C0}" type="sibTrans" cxnId="{3BA6C3F1-2BF5-4D77-956C-CCC8E7A222EF}">
      <dgm:prSet/>
      <dgm:spPr/>
      <dgm:t>
        <a:bodyPr/>
        <a:lstStyle/>
        <a:p>
          <a:endParaRPr lang="pl-PL"/>
        </a:p>
      </dgm:t>
    </dgm:pt>
    <dgm:pt modelId="{2A38BBFA-598F-4CE3-8759-4FA116B7B135}">
      <dgm:prSet custT="1"/>
      <dgm:spPr/>
      <dgm:t>
        <a:bodyPr/>
        <a:lstStyle/>
        <a:p>
          <a:r>
            <a:rPr lang="pl-PL" sz="1600" b="1" dirty="0" smtClean="0"/>
            <a:t>Wolontariusze </a:t>
          </a:r>
        </a:p>
        <a:p>
          <a:r>
            <a:rPr lang="pl-PL" sz="1400" b="1" dirty="0" smtClean="0">
              <a:solidFill>
                <a:srgbClr val="FF0000"/>
              </a:solidFill>
            </a:rPr>
            <a:t>AMICUS, EVS</a:t>
          </a:r>
        </a:p>
      </dgm:t>
    </dgm:pt>
    <dgm:pt modelId="{FEB1300E-F5A2-46E8-850C-045EB2B09B03}" type="parTrans" cxnId="{C6F51FFD-7034-4053-A1BF-0AA66D8128BC}">
      <dgm:prSet/>
      <dgm:spPr/>
      <dgm:t>
        <a:bodyPr/>
        <a:lstStyle/>
        <a:p>
          <a:endParaRPr lang="pl-PL"/>
        </a:p>
      </dgm:t>
    </dgm:pt>
    <dgm:pt modelId="{A9068E44-1448-4C67-B6E8-7BCDBE2FCC96}" type="sibTrans" cxnId="{C6F51FFD-7034-4053-A1BF-0AA66D8128BC}">
      <dgm:prSet/>
      <dgm:spPr/>
      <dgm:t>
        <a:bodyPr/>
        <a:lstStyle/>
        <a:p>
          <a:endParaRPr lang="pl-PL"/>
        </a:p>
      </dgm:t>
    </dgm:pt>
    <dgm:pt modelId="{595D3470-F02D-4328-B8E1-5E5591198B0F}" type="pres">
      <dgm:prSet presAssocID="{B212D4B1-59D0-4694-B1DF-5864E0190C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E788C157-F12A-4B7F-A826-D6B5739535F6}" type="pres">
      <dgm:prSet presAssocID="{8542DB71-4367-41DB-B136-8FB6D0A72606}" presName="hierRoot1" presStyleCnt="0"/>
      <dgm:spPr/>
      <dgm:t>
        <a:bodyPr/>
        <a:lstStyle/>
        <a:p>
          <a:endParaRPr lang="pl-PL"/>
        </a:p>
      </dgm:t>
    </dgm:pt>
    <dgm:pt modelId="{DAA5022E-BFE7-4D34-82C8-761493BD34AB}" type="pres">
      <dgm:prSet presAssocID="{8542DB71-4367-41DB-B136-8FB6D0A72606}" presName="composite" presStyleCnt="0"/>
      <dgm:spPr/>
      <dgm:t>
        <a:bodyPr/>
        <a:lstStyle/>
        <a:p>
          <a:endParaRPr lang="pl-PL"/>
        </a:p>
      </dgm:t>
    </dgm:pt>
    <dgm:pt modelId="{220DB03E-1893-4777-AA11-0517F1FC16F4}" type="pres">
      <dgm:prSet presAssocID="{8542DB71-4367-41DB-B136-8FB6D0A72606}" presName="background" presStyleLbl="node0" presStyleIdx="0" presStyleCnt="1"/>
      <dgm:spPr/>
      <dgm:t>
        <a:bodyPr/>
        <a:lstStyle/>
        <a:p>
          <a:endParaRPr lang="pl-PL"/>
        </a:p>
      </dgm:t>
    </dgm:pt>
    <dgm:pt modelId="{90F642B2-69AB-4041-9B48-5D0390EB2537}" type="pres">
      <dgm:prSet presAssocID="{8542DB71-4367-41DB-B136-8FB6D0A72606}" presName="text" presStyleLbl="fgAcc0" presStyleIdx="0" presStyleCnt="1" custLinFactNeighborX="-16946" custLinFactNeighborY="511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0040A07-2EE0-4408-A28C-26B2D5608AD5}" type="pres">
      <dgm:prSet presAssocID="{8542DB71-4367-41DB-B136-8FB6D0A72606}" presName="hierChild2" presStyleCnt="0"/>
      <dgm:spPr/>
      <dgm:t>
        <a:bodyPr/>
        <a:lstStyle/>
        <a:p>
          <a:endParaRPr lang="pl-PL"/>
        </a:p>
      </dgm:t>
    </dgm:pt>
    <dgm:pt modelId="{D3EB9349-6F7E-40CE-8D05-F9CFD2B5FFD0}" type="pres">
      <dgm:prSet presAssocID="{0AD6D48B-EC64-4873-8C9A-49C051008892}" presName="Name10" presStyleLbl="parChTrans1D2" presStyleIdx="0" presStyleCnt="4"/>
      <dgm:spPr/>
      <dgm:t>
        <a:bodyPr/>
        <a:lstStyle/>
        <a:p>
          <a:endParaRPr lang="pl-PL"/>
        </a:p>
      </dgm:t>
    </dgm:pt>
    <dgm:pt modelId="{1263F2FC-A302-4C4D-9711-F85DAB8B255B}" type="pres">
      <dgm:prSet presAssocID="{B966A991-3748-4B91-BCA4-5EBAC0E45517}" presName="hierRoot2" presStyleCnt="0"/>
      <dgm:spPr/>
      <dgm:t>
        <a:bodyPr/>
        <a:lstStyle/>
        <a:p>
          <a:endParaRPr lang="pl-PL"/>
        </a:p>
      </dgm:t>
    </dgm:pt>
    <dgm:pt modelId="{013238CC-CEA4-41C1-B162-593B3AB652B0}" type="pres">
      <dgm:prSet presAssocID="{B966A991-3748-4B91-BCA4-5EBAC0E45517}" presName="composite2" presStyleCnt="0"/>
      <dgm:spPr/>
      <dgm:t>
        <a:bodyPr/>
        <a:lstStyle/>
        <a:p>
          <a:endParaRPr lang="pl-PL"/>
        </a:p>
      </dgm:t>
    </dgm:pt>
    <dgm:pt modelId="{3E7032E7-9DA6-4A0B-AC86-B99E18D1360C}" type="pres">
      <dgm:prSet presAssocID="{B966A991-3748-4B91-BCA4-5EBAC0E45517}" presName="background2" presStyleLbl="node2" presStyleIdx="0" presStyleCnt="4"/>
      <dgm:spPr/>
      <dgm:t>
        <a:bodyPr/>
        <a:lstStyle/>
        <a:p>
          <a:endParaRPr lang="pl-PL"/>
        </a:p>
      </dgm:t>
    </dgm:pt>
    <dgm:pt modelId="{B4869D91-9F15-4CEB-82A0-EBF62E292F33}" type="pres">
      <dgm:prSet presAssocID="{B966A991-3748-4B91-BCA4-5EBAC0E45517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E88C2DE-1FBB-41BC-B93E-EF2A1EF2413B}" type="pres">
      <dgm:prSet presAssocID="{B966A991-3748-4B91-BCA4-5EBAC0E45517}" presName="hierChild3" presStyleCnt="0"/>
      <dgm:spPr/>
      <dgm:t>
        <a:bodyPr/>
        <a:lstStyle/>
        <a:p>
          <a:endParaRPr lang="pl-PL"/>
        </a:p>
      </dgm:t>
    </dgm:pt>
    <dgm:pt modelId="{A855B85E-F959-47FD-975F-052A80768FFD}" type="pres">
      <dgm:prSet presAssocID="{BA7FDBFE-4737-4C3D-AB7B-B714014EF88B}" presName="Name10" presStyleLbl="parChTrans1D2" presStyleIdx="1" presStyleCnt="4"/>
      <dgm:spPr/>
      <dgm:t>
        <a:bodyPr/>
        <a:lstStyle/>
        <a:p>
          <a:endParaRPr lang="pl-PL"/>
        </a:p>
      </dgm:t>
    </dgm:pt>
    <dgm:pt modelId="{EA9D83F1-5CB5-43EB-BE68-9D8E09DD112F}" type="pres">
      <dgm:prSet presAssocID="{E0E32204-AF29-4D97-8AF3-FEB4DC42201F}" presName="hierRoot2" presStyleCnt="0"/>
      <dgm:spPr/>
      <dgm:t>
        <a:bodyPr/>
        <a:lstStyle/>
        <a:p>
          <a:endParaRPr lang="pl-PL"/>
        </a:p>
      </dgm:t>
    </dgm:pt>
    <dgm:pt modelId="{ECE1C872-8C7B-4717-BA4A-7BD1359DC810}" type="pres">
      <dgm:prSet presAssocID="{E0E32204-AF29-4D97-8AF3-FEB4DC42201F}" presName="composite2" presStyleCnt="0"/>
      <dgm:spPr/>
      <dgm:t>
        <a:bodyPr/>
        <a:lstStyle/>
        <a:p>
          <a:endParaRPr lang="pl-PL"/>
        </a:p>
      </dgm:t>
    </dgm:pt>
    <dgm:pt modelId="{C8A8BBA8-894E-40CD-B09C-CCFDBD2766FC}" type="pres">
      <dgm:prSet presAssocID="{E0E32204-AF29-4D97-8AF3-FEB4DC42201F}" presName="background2" presStyleLbl="node2" presStyleIdx="1" presStyleCnt="4"/>
      <dgm:spPr/>
      <dgm:t>
        <a:bodyPr/>
        <a:lstStyle/>
        <a:p>
          <a:endParaRPr lang="pl-PL"/>
        </a:p>
      </dgm:t>
    </dgm:pt>
    <dgm:pt modelId="{E2655B9B-CA1B-4E37-A6AA-2A959FF5523E}" type="pres">
      <dgm:prSet presAssocID="{E0E32204-AF29-4D97-8AF3-FEB4DC42201F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503B7C3-05E1-4021-B728-566D2710F0D7}" type="pres">
      <dgm:prSet presAssocID="{E0E32204-AF29-4D97-8AF3-FEB4DC42201F}" presName="hierChild3" presStyleCnt="0"/>
      <dgm:spPr/>
      <dgm:t>
        <a:bodyPr/>
        <a:lstStyle/>
        <a:p>
          <a:endParaRPr lang="pl-PL"/>
        </a:p>
      </dgm:t>
    </dgm:pt>
    <dgm:pt modelId="{4CD57D55-D619-46C2-A24B-9D3385EEEB15}" type="pres">
      <dgm:prSet presAssocID="{B2B2B12A-648B-4E0F-956F-75397E1C1DDE}" presName="Name10" presStyleLbl="parChTrans1D2" presStyleIdx="2" presStyleCnt="4"/>
      <dgm:spPr/>
      <dgm:t>
        <a:bodyPr/>
        <a:lstStyle/>
        <a:p>
          <a:endParaRPr lang="pl-PL"/>
        </a:p>
      </dgm:t>
    </dgm:pt>
    <dgm:pt modelId="{AE960FE2-D2C4-4AC3-9D7E-54D2360CFCEE}" type="pres">
      <dgm:prSet presAssocID="{54E226AD-F016-4D9B-9EB2-433BBDAFE1C9}" presName="hierRoot2" presStyleCnt="0"/>
      <dgm:spPr/>
      <dgm:t>
        <a:bodyPr/>
        <a:lstStyle/>
        <a:p>
          <a:endParaRPr lang="pl-PL"/>
        </a:p>
      </dgm:t>
    </dgm:pt>
    <dgm:pt modelId="{D54FE74C-277E-4397-BA3C-C5A77D01C92D}" type="pres">
      <dgm:prSet presAssocID="{54E226AD-F016-4D9B-9EB2-433BBDAFE1C9}" presName="composite2" presStyleCnt="0"/>
      <dgm:spPr/>
      <dgm:t>
        <a:bodyPr/>
        <a:lstStyle/>
        <a:p>
          <a:endParaRPr lang="pl-PL"/>
        </a:p>
      </dgm:t>
    </dgm:pt>
    <dgm:pt modelId="{21ADC751-08AE-4077-805A-C6674826945E}" type="pres">
      <dgm:prSet presAssocID="{54E226AD-F016-4D9B-9EB2-433BBDAFE1C9}" presName="background2" presStyleLbl="node2" presStyleIdx="2" presStyleCnt="4"/>
      <dgm:spPr/>
      <dgm:t>
        <a:bodyPr/>
        <a:lstStyle/>
        <a:p>
          <a:endParaRPr lang="pl-PL"/>
        </a:p>
      </dgm:t>
    </dgm:pt>
    <dgm:pt modelId="{96DDDC75-2509-430E-AFBF-42C38EFF9E0E}" type="pres">
      <dgm:prSet presAssocID="{54E226AD-F016-4D9B-9EB2-433BBDAFE1C9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AD7871D-23B3-48FC-86AD-D89E8C3230F5}" type="pres">
      <dgm:prSet presAssocID="{54E226AD-F016-4D9B-9EB2-433BBDAFE1C9}" presName="hierChild3" presStyleCnt="0"/>
      <dgm:spPr/>
      <dgm:t>
        <a:bodyPr/>
        <a:lstStyle/>
        <a:p>
          <a:endParaRPr lang="pl-PL"/>
        </a:p>
      </dgm:t>
    </dgm:pt>
    <dgm:pt modelId="{D6291B6B-ED18-469F-AC2E-D2A8138AAD20}" type="pres">
      <dgm:prSet presAssocID="{FEB1300E-F5A2-46E8-850C-045EB2B09B03}" presName="Name10" presStyleLbl="parChTrans1D2" presStyleIdx="3" presStyleCnt="4"/>
      <dgm:spPr/>
      <dgm:t>
        <a:bodyPr/>
        <a:lstStyle/>
        <a:p>
          <a:endParaRPr lang="pl-PL"/>
        </a:p>
      </dgm:t>
    </dgm:pt>
    <dgm:pt modelId="{9BCE80E5-9297-48AF-AACF-EF2E4378D2C4}" type="pres">
      <dgm:prSet presAssocID="{2A38BBFA-598F-4CE3-8759-4FA116B7B135}" presName="hierRoot2" presStyleCnt="0"/>
      <dgm:spPr/>
      <dgm:t>
        <a:bodyPr/>
        <a:lstStyle/>
        <a:p>
          <a:endParaRPr lang="pl-PL"/>
        </a:p>
      </dgm:t>
    </dgm:pt>
    <dgm:pt modelId="{0D5E71F9-DFC8-4319-9D40-102747735A1B}" type="pres">
      <dgm:prSet presAssocID="{2A38BBFA-598F-4CE3-8759-4FA116B7B135}" presName="composite2" presStyleCnt="0"/>
      <dgm:spPr/>
      <dgm:t>
        <a:bodyPr/>
        <a:lstStyle/>
        <a:p>
          <a:endParaRPr lang="pl-PL"/>
        </a:p>
      </dgm:t>
    </dgm:pt>
    <dgm:pt modelId="{ED69A3BA-D93B-48E7-8688-F5B874ABFECC}" type="pres">
      <dgm:prSet presAssocID="{2A38BBFA-598F-4CE3-8759-4FA116B7B135}" presName="background2" presStyleLbl="node2" presStyleIdx="3" presStyleCnt="4"/>
      <dgm:spPr/>
      <dgm:t>
        <a:bodyPr/>
        <a:lstStyle/>
        <a:p>
          <a:endParaRPr lang="pl-PL"/>
        </a:p>
      </dgm:t>
    </dgm:pt>
    <dgm:pt modelId="{513D52D6-888A-48D6-839A-E8D90BE62FC1}" type="pres">
      <dgm:prSet presAssocID="{2A38BBFA-598F-4CE3-8759-4FA116B7B135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E215454-6239-47A3-A88B-7D1C3D247096}" type="pres">
      <dgm:prSet presAssocID="{2A38BBFA-598F-4CE3-8759-4FA116B7B135}" presName="hierChild3" presStyleCnt="0"/>
      <dgm:spPr/>
      <dgm:t>
        <a:bodyPr/>
        <a:lstStyle/>
        <a:p>
          <a:endParaRPr lang="pl-PL"/>
        </a:p>
      </dgm:t>
    </dgm:pt>
  </dgm:ptLst>
  <dgm:cxnLst>
    <dgm:cxn modelId="{4BF4301C-1948-4EDC-9599-572D6EBBE873}" type="presOf" srcId="{B966A991-3748-4B91-BCA4-5EBAC0E45517}" destId="{B4869D91-9F15-4CEB-82A0-EBF62E292F33}" srcOrd="0" destOrd="0" presId="urn:microsoft.com/office/officeart/2005/8/layout/hierarchy1"/>
    <dgm:cxn modelId="{5FEC66BF-0617-4C83-9832-FC9B7A964AB9}" type="presOf" srcId="{BA7FDBFE-4737-4C3D-AB7B-B714014EF88B}" destId="{A855B85E-F959-47FD-975F-052A80768FFD}" srcOrd="0" destOrd="0" presId="urn:microsoft.com/office/officeart/2005/8/layout/hierarchy1"/>
    <dgm:cxn modelId="{77F8E9A1-93C2-4E65-84CA-3050495A33A8}" srcId="{8542DB71-4367-41DB-B136-8FB6D0A72606}" destId="{B966A991-3748-4B91-BCA4-5EBAC0E45517}" srcOrd="0" destOrd="0" parTransId="{0AD6D48B-EC64-4873-8C9A-49C051008892}" sibTransId="{A62C9844-49B5-4854-ADD5-35594C8E55A7}"/>
    <dgm:cxn modelId="{EE8A3D9E-5B11-48AC-A320-1F1EA3135145}" type="presOf" srcId="{B212D4B1-59D0-4694-B1DF-5864E0190C1A}" destId="{595D3470-F02D-4328-B8E1-5E5591198B0F}" srcOrd="0" destOrd="0" presId="urn:microsoft.com/office/officeart/2005/8/layout/hierarchy1"/>
    <dgm:cxn modelId="{C6F51FFD-7034-4053-A1BF-0AA66D8128BC}" srcId="{8542DB71-4367-41DB-B136-8FB6D0A72606}" destId="{2A38BBFA-598F-4CE3-8759-4FA116B7B135}" srcOrd="3" destOrd="0" parTransId="{FEB1300E-F5A2-46E8-850C-045EB2B09B03}" sibTransId="{A9068E44-1448-4C67-B6E8-7BCDBE2FCC96}"/>
    <dgm:cxn modelId="{352E335F-B0F4-4486-BECD-E41660B1715D}" type="presOf" srcId="{54E226AD-F016-4D9B-9EB2-433BBDAFE1C9}" destId="{96DDDC75-2509-430E-AFBF-42C38EFF9E0E}" srcOrd="0" destOrd="0" presId="urn:microsoft.com/office/officeart/2005/8/layout/hierarchy1"/>
    <dgm:cxn modelId="{BEDAFE59-D50E-453B-8A45-C5DF5A122439}" type="presOf" srcId="{2A38BBFA-598F-4CE3-8759-4FA116B7B135}" destId="{513D52D6-888A-48D6-839A-E8D90BE62FC1}" srcOrd="0" destOrd="0" presId="urn:microsoft.com/office/officeart/2005/8/layout/hierarchy1"/>
    <dgm:cxn modelId="{B5496639-6377-4540-9C31-E601E412817A}" srcId="{B212D4B1-59D0-4694-B1DF-5864E0190C1A}" destId="{8542DB71-4367-41DB-B136-8FB6D0A72606}" srcOrd="0" destOrd="0" parTransId="{6ED1B449-7385-449F-9B9C-3F5B826D876A}" sibTransId="{BF2047CF-B5AC-4578-A457-3001726867DE}"/>
    <dgm:cxn modelId="{D02097C9-85F3-42F4-B818-F9238838D9B9}" type="presOf" srcId="{B2B2B12A-648B-4E0F-956F-75397E1C1DDE}" destId="{4CD57D55-D619-46C2-A24B-9D3385EEEB15}" srcOrd="0" destOrd="0" presId="urn:microsoft.com/office/officeart/2005/8/layout/hierarchy1"/>
    <dgm:cxn modelId="{5A52BBEC-DA55-4BB6-844C-1FCD23DA1FF1}" srcId="{8542DB71-4367-41DB-B136-8FB6D0A72606}" destId="{E0E32204-AF29-4D97-8AF3-FEB4DC42201F}" srcOrd="1" destOrd="0" parTransId="{BA7FDBFE-4737-4C3D-AB7B-B714014EF88B}" sibTransId="{48E1ECF3-DBD4-4FF3-8FAF-BB72BB71A773}"/>
    <dgm:cxn modelId="{53DABC38-26A5-4199-9A85-868E4EF26068}" type="presOf" srcId="{0AD6D48B-EC64-4873-8C9A-49C051008892}" destId="{D3EB9349-6F7E-40CE-8D05-F9CFD2B5FFD0}" srcOrd="0" destOrd="0" presId="urn:microsoft.com/office/officeart/2005/8/layout/hierarchy1"/>
    <dgm:cxn modelId="{51AC595F-1456-4972-A0DE-A67790ED155D}" type="presOf" srcId="{E0E32204-AF29-4D97-8AF3-FEB4DC42201F}" destId="{E2655B9B-CA1B-4E37-A6AA-2A959FF5523E}" srcOrd="0" destOrd="0" presId="urn:microsoft.com/office/officeart/2005/8/layout/hierarchy1"/>
    <dgm:cxn modelId="{3BA6C3F1-2BF5-4D77-956C-CCC8E7A222EF}" srcId="{8542DB71-4367-41DB-B136-8FB6D0A72606}" destId="{54E226AD-F016-4D9B-9EB2-433BBDAFE1C9}" srcOrd="2" destOrd="0" parTransId="{B2B2B12A-648B-4E0F-956F-75397E1C1DDE}" sibTransId="{EB5DD2D8-8EE1-47A6-8D45-3440EF1B04C0}"/>
    <dgm:cxn modelId="{806B6451-A676-4A1C-9A6D-83EB6A6AC262}" type="presOf" srcId="{FEB1300E-F5A2-46E8-850C-045EB2B09B03}" destId="{D6291B6B-ED18-469F-AC2E-D2A8138AAD20}" srcOrd="0" destOrd="0" presId="urn:microsoft.com/office/officeart/2005/8/layout/hierarchy1"/>
    <dgm:cxn modelId="{3DE8BA2F-6D02-41E3-BAE9-F5415F9A2F33}" type="presOf" srcId="{8542DB71-4367-41DB-B136-8FB6D0A72606}" destId="{90F642B2-69AB-4041-9B48-5D0390EB2537}" srcOrd="0" destOrd="0" presId="urn:microsoft.com/office/officeart/2005/8/layout/hierarchy1"/>
    <dgm:cxn modelId="{C3211519-49CF-400C-9EC4-5478B46639AC}" type="presParOf" srcId="{595D3470-F02D-4328-B8E1-5E5591198B0F}" destId="{E788C157-F12A-4B7F-A826-D6B5739535F6}" srcOrd="0" destOrd="0" presId="urn:microsoft.com/office/officeart/2005/8/layout/hierarchy1"/>
    <dgm:cxn modelId="{21C8C6E4-9E7E-4380-B89B-E231C05B6C65}" type="presParOf" srcId="{E788C157-F12A-4B7F-A826-D6B5739535F6}" destId="{DAA5022E-BFE7-4D34-82C8-761493BD34AB}" srcOrd="0" destOrd="0" presId="urn:microsoft.com/office/officeart/2005/8/layout/hierarchy1"/>
    <dgm:cxn modelId="{618A06AE-964C-4B40-B626-026F621F42A3}" type="presParOf" srcId="{DAA5022E-BFE7-4D34-82C8-761493BD34AB}" destId="{220DB03E-1893-4777-AA11-0517F1FC16F4}" srcOrd="0" destOrd="0" presId="urn:microsoft.com/office/officeart/2005/8/layout/hierarchy1"/>
    <dgm:cxn modelId="{AAF4459F-0E08-41C4-99B1-5863860FA638}" type="presParOf" srcId="{DAA5022E-BFE7-4D34-82C8-761493BD34AB}" destId="{90F642B2-69AB-4041-9B48-5D0390EB2537}" srcOrd="1" destOrd="0" presId="urn:microsoft.com/office/officeart/2005/8/layout/hierarchy1"/>
    <dgm:cxn modelId="{6D159800-961C-4928-9E36-1A5C06DC91A2}" type="presParOf" srcId="{E788C157-F12A-4B7F-A826-D6B5739535F6}" destId="{10040A07-2EE0-4408-A28C-26B2D5608AD5}" srcOrd="1" destOrd="0" presId="urn:microsoft.com/office/officeart/2005/8/layout/hierarchy1"/>
    <dgm:cxn modelId="{BAD9A133-7713-46AB-82A9-1D836FC0291F}" type="presParOf" srcId="{10040A07-2EE0-4408-A28C-26B2D5608AD5}" destId="{D3EB9349-6F7E-40CE-8D05-F9CFD2B5FFD0}" srcOrd="0" destOrd="0" presId="urn:microsoft.com/office/officeart/2005/8/layout/hierarchy1"/>
    <dgm:cxn modelId="{A2CD6E99-179B-4D54-80B4-CC5FC7A8F77E}" type="presParOf" srcId="{10040A07-2EE0-4408-A28C-26B2D5608AD5}" destId="{1263F2FC-A302-4C4D-9711-F85DAB8B255B}" srcOrd="1" destOrd="0" presId="urn:microsoft.com/office/officeart/2005/8/layout/hierarchy1"/>
    <dgm:cxn modelId="{28BF86DE-E981-4098-91D9-AFDFC6B03927}" type="presParOf" srcId="{1263F2FC-A302-4C4D-9711-F85DAB8B255B}" destId="{013238CC-CEA4-41C1-B162-593B3AB652B0}" srcOrd="0" destOrd="0" presId="urn:microsoft.com/office/officeart/2005/8/layout/hierarchy1"/>
    <dgm:cxn modelId="{C9CF3F2B-3049-48A2-9349-6210274DF3BD}" type="presParOf" srcId="{013238CC-CEA4-41C1-B162-593B3AB652B0}" destId="{3E7032E7-9DA6-4A0B-AC86-B99E18D1360C}" srcOrd="0" destOrd="0" presId="urn:microsoft.com/office/officeart/2005/8/layout/hierarchy1"/>
    <dgm:cxn modelId="{CFDB30E8-DDC2-425D-95FF-17492BEFED43}" type="presParOf" srcId="{013238CC-CEA4-41C1-B162-593B3AB652B0}" destId="{B4869D91-9F15-4CEB-82A0-EBF62E292F33}" srcOrd="1" destOrd="0" presId="urn:microsoft.com/office/officeart/2005/8/layout/hierarchy1"/>
    <dgm:cxn modelId="{CB15DD6E-966C-4401-B699-FF186FB38CFC}" type="presParOf" srcId="{1263F2FC-A302-4C4D-9711-F85DAB8B255B}" destId="{1E88C2DE-1FBB-41BC-B93E-EF2A1EF2413B}" srcOrd="1" destOrd="0" presId="urn:microsoft.com/office/officeart/2005/8/layout/hierarchy1"/>
    <dgm:cxn modelId="{A8AF86C5-CD84-4B43-9A38-BE6114DE4B1A}" type="presParOf" srcId="{10040A07-2EE0-4408-A28C-26B2D5608AD5}" destId="{A855B85E-F959-47FD-975F-052A80768FFD}" srcOrd="2" destOrd="0" presId="urn:microsoft.com/office/officeart/2005/8/layout/hierarchy1"/>
    <dgm:cxn modelId="{C1E3E8AA-26E3-4464-8A90-309F932180B4}" type="presParOf" srcId="{10040A07-2EE0-4408-A28C-26B2D5608AD5}" destId="{EA9D83F1-5CB5-43EB-BE68-9D8E09DD112F}" srcOrd="3" destOrd="0" presId="urn:microsoft.com/office/officeart/2005/8/layout/hierarchy1"/>
    <dgm:cxn modelId="{5D04D7AF-72B4-4B18-9660-FBDC91167624}" type="presParOf" srcId="{EA9D83F1-5CB5-43EB-BE68-9D8E09DD112F}" destId="{ECE1C872-8C7B-4717-BA4A-7BD1359DC810}" srcOrd="0" destOrd="0" presId="urn:microsoft.com/office/officeart/2005/8/layout/hierarchy1"/>
    <dgm:cxn modelId="{EB920F88-E5E6-4298-9CFD-54653DEEA1AA}" type="presParOf" srcId="{ECE1C872-8C7B-4717-BA4A-7BD1359DC810}" destId="{C8A8BBA8-894E-40CD-B09C-CCFDBD2766FC}" srcOrd="0" destOrd="0" presId="urn:microsoft.com/office/officeart/2005/8/layout/hierarchy1"/>
    <dgm:cxn modelId="{1B7C018F-3432-4D95-96CE-B4497E9F947B}" type="presParOf" srcId="{ECE1C872-8C7B-4717-BA4A-7BD1359DC810}" destId="{E2655B9B-CA1B-4E37-A6AA-2A959FF5523E}" srcOrd="1" destOrd="0" presId="urn:microsoft.com/office/officeart/2005/8/layout/hierarchy1"/>
    <dgm:cxn modelId="{46965545-A030-43C1-8322-2E5177254051}" type="presParOf" srcId="{EA9D83F1-5CB5-43EB-BE68-9D8E09DD112F}" destId="{3503B7C3-05E1-4021-B728-566D2710F0D7}" srcOrd="1" destOrd="0" presId="urn:microsoft.com/office/officeart/2005/8/layout/hierarchy1"/>
    <dgm:cxn modelId="{8BA81956-4E6C-4BC3-A344-BCC6CEAA2119}" type="presParOf" srcId="{10040A07-2EE0-4408-A28C-26B2D5608AD5}" destId="{4CD57D55-D619-46C2-A24B-9D3385EEEB15}" srcOrd="4" destOrd="0" presId="urn:microsoft.com/office/officeart/2005/8/layout/hierarchy1"/>
    <dgm:cxn modelId="{F4252C01-A90D-486E-85CD-2D0117BD3556}" type="presParOf" srcId="{10040A07-2EE0-4408-A28C-26B2D5608AD5}" destId="{AE960FE2-D2C4-4AC3-9D7E-54D2360CFCEE}" srcOrd="5" destOrd="0" presId="urn:microsoft.com/office/officeart/2005/8/layout/hierarchy1"/>
    <dgm:cxn modelId="{8AE6AC1D-AB00-42B2-A7C9-ABEF8C7EB50B}" type="presParOf" srcId="{AE960FE2-D2C4-4AC3-9D7E-54D2360CFCEE}" destId="{D54FE74C-277E-4397-BA3C-C5A77D01C92D}" srcOrd="0" destOrd="0" presId="urn:microsoft.com/office/officeart/2005/8/layout/hierarchy1"/>
    <dgm:cxn modelId="{D25D92C8-8D4C-439E-ADBC-9F1C08E6316F}" type="presParOf" srcId="{D54FE74C-277E-4397-BA3C-C5A77D01C92D}" destId="{21ADC751-08AE-4077-805A-C6674826945E}" srcOrd="0" destOrd="0" presId="urn:microsoft.com/office/officeart/2005/8/layout/hierarchy1"/>
    <dgm:cxn modelId="{D4E59C7B-AF02-487F-B242-7C09E1394349}" type="presParOf" srcId="{D54FE74C-277E-4397-BA3C-C5A77D01C92D}" destId="{96DDDC75-2509-430E-AFBF-42C38EFF9E0E}" srcOrd="1" destOrd="0" presId="urn:microsoft.com/office/officeart/2005/8/layout/hierarchy1"/>
    <dgm:cxn modelId="{827BA770-2F57-4CAE-8114-376538F78E85}" type="presParOf" srcId="{AE960FE2-D2C4-4AC3-9D7E-54D2360CFCEE}" destId="{2AD7871D-23B3-48FC-86AD-D89E8C3230F5}" srcOrd="1" destOrd="0" presId="urn:microsoft.com/office/officeart/2005/8/layout/hierarchy1"/>
    <dgm:cxn modelId="{5ED3F8C2-FED3-4BF3-AF40-B58DC65A616B}" type="presParOf" srcId="{10040A07-2EE0-4408-A28C-26B2D5608AD5}" destId="{D6291B6B-ED18-469F-AC2E-D2A8138AAD20}" srcOrd="6" destOrd="0" presId="urn:microsoft.com/office/officeart/2005/8/layout/hierarchy1"/>
    <dgm:cxn modelId="{4CD5ABA5-305E-4302-B750-9DEC90EBA099}" type="presParOf" srcId="{10040A07-2EE0-4408-A28C-26B2D5608AD5}" destId="{9BCE80E5-9297-48AF-AACF-EF2E4378D2C4}" srcOrd="7" destOrd="0" presId="urn:microsoft.com/office/officeart/2005/8/layout/hierarchy1"/>
    <dgm:cxn modelId="{D4B66D27-D1E1-4EBC-A7C1-D509FFD0D983}" type="presParOf" srcId="{9BCE80E5-9297-48AF-AACF-EF2E4378D2C4}" destId="{0D5E71F9-DFC8-4319-9D40-102747735A1B}" srcOrd="0" destOrd="0" presId="urn:microsoft.com/office/officeart/2005/8/layout/hierarchy1"/>
    <dgm:cxn modelId="{FB115704-A1B8-4F74-B249-5FF3D73F6F2A}" type="presParOf" srcId="{0D5E71F9-DFC8-4319-9D40-102747735A1B}" destId="{ED69A3BA-D93B-48E7-8688-F5B874ABFECC}" srcOrd="0" destOrd="0" presId="urn:microsoft.com/office/officeart/2005/8/layout/hierarchy1"/>
    <dgm:cxn modelId="{10B6D8FE-6FE7-412E-94D5-F95D428A9BC1}" type="presParOf" srcId="{0D5E71F9-DFC8-4319-9D40-102747735A1B}" destId="{513D52D6-888A-48D6-839A-E8D90BE62FC1}" srcOrd="1" destOrd="0" presId="urn:microsoft.com/office/officeart/2005/8/layout/hierarchy1"/>
    <dgm:cxn modelId="{908E3DCD-31B0-4CB5-B101-08479BCB88BD}" type="presParOf" srcId="{9BCE80E5-9297-48AF-AACF-EF2E4378D2C4}" destId="{8E215454-6239-47A3-A88B-7D1C3D2470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BAF2A2-7A75-443D-B5C1-9F82D2FE664D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CCD82569-AD9E-443F-81DD-DE595B630F2A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EDUKACJA</a:t>
          </a:r>
          <a:endParaRPr lang="pl-PL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FAE64-9C9C-4A72-B9DD-3BD118BCF6C0}" type="parTrans" cxnId="{4B185D87-B497-4EF8-99B4-3FE983136FED}">
      <dgm:prSet/>
      <dgm:spPr/>
      <dgm:t>
        <a:bodyPr/>
        <a:lstStyle/>
        <a:p>
          <a:endParaRPr lang="pl-PL"/>
        </a:p>
      </dgm:t>
    </dgm:pt>
    <dgm:pt modelId="{3E5DE518-2F05-469F-A453-8980BC48BE57}" type="sibTrans" cxnId="{4B185D87-B497-4EF8-99B4-3FE983136FED}">
      <dgm:prSet/>
      <dgm:spPr/>
      <dgm:t>
        <a:bodyPr/>
        <a:lstStyle/>
        <a:p>
          <a:endParaRPr lang="pl-PL"/>
        </a:p>
      </dgm:t>
    </dgm:pt>
    <dgm:pt modelId="{9571A36D-174E-4E75-AB97-CA148AD59BBB}">
      <dgm:prSet phldrT="[Tekst]"/>
      <dgm:spPr/>
      <dgm:t>
        <a:bodyPr/>
        <a:lstStyle/>
        <a:p>
          <a:r>
            <a:rPr lang="pl-PL" dirty="0" smtClean="0"/>
            <a:t>Spotkania z polonistą, psychologiem, trenerem samoobrony, podróżnikami, ludźmi z pasją i ciekawym hobby </a:t>
          </a:r>
          <a:endParaRPr lang="pl-PL" dirty="0"/>
        </a:p>
      </dgm:t>
    </dgm:pt>
    <dgm:pt modelId="{90728939-A359-489B-A539-F97AEE2EB938}" type="parTrans" cxnId="{13B0B416-3F01-4A41-A801-2ED277EFBC9A}">
      <dgm:prSet/>
      <dgm:spPr/>
      <dgm:t>
        <a:bodyPr/>
        <a:lstStyle/>
        <a:p>
          <a:endParaRPr lang="pl-PL"/>
        </a:p>
      </dgm:t>
    </dgm:pt>
    <dgm:pt modelId="{02B55DF3-ED71-4BF0-82A3-A07E23EDA95C}" type="sibTrans" cxnId="{13B0B416-3F01-4A41-A801-2ED277EFBC9A}">
      <dgm:prSet/>
      <dgm:spPr/>
      <dgm:t>
        <a:bodyPr/>
        <a:lstStyle/>
        <a:p>
          <a:endParaRPr lang="pl-PL"/>
        </a:p>
      </dgm:t>
    </dgm:pt>
    <dgm:pt modelId="{99F986DF-5705-4701-8AB1-C36E846BA151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HOBBY, PASJE i ZAINTERESOWANIA</a:t>
          </a:r>
          <a:endParaRPr lang="pl-PL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48A129-85ED-4F56-A5C7-095CCAB8E2A7}" type="parTrans" cxnId="{A215B9AD-6BE2-4211-A72D-6484B6E27C6C}">
      <dgm:prSet/>
      <dgm:spPr/>
      <dgm:t>
        <a:bodyPr/>
        <a:lstStyle/>
        <a:p>
          <a:endParaRPr lang="pl-PL"/>
        </a:p>
      </dgm:t>
    </dgm:pt>
    <dgm:pt modelId="{76C38B57-FB96-4992-8753-7754C0B951D4}" type="sibTrans" cxnId="{A215B9AD-6BE2-4211-A72D-6484B6E27C6C}">
      <dgm:prSet/>
      <dgm:spPr/>
      <dgm:t>
        <a:bodyPr/>
        <a:lstStyle/>
        <a:p>
          <a:endParaRPr lang="pl-PL"/>
        </a:p>
      </dgm:t>
    </dgm:pt>
    <dgm:pt modelId="{DD081096-AA01-4D6E-AD6C-F6A9C04746CD}">
      <dgm:prSet phldrT="[Tekst]"/>
      <dgm:spPr/>
      <dgm:t>
        <a:bodyPr/>
        <a:lstStyle/>
        <a:p>
          <a:r>
            <a:rPr lang="pl-PL" dirty="0" smtClean="0"/>
            <a:t> Warsztaty rękodzieła (wystawy prac podczas lokalnych uroczystości)</a:t>
          </a:r>
          <a:endParaRPr lang="pl-PL" dirty="0"/>
        </a:p>
      </dgm:t>
    </dgm:pt>
    <dgm:pt modelId="{653F4B03-292F-4C39-8844-00C2841F0D2B}" type="parTrans" cxnId="{73C5E541-547C-410B-9AB6-D247B771CEA5}">
      <dgm:prSet/>
      <dgm:spPr/>
      <dgm:t>
        <a:bodyPr/>
        <a:lstStyle/>
        <a:p>
          <a:endParaRPr lang="pl-PL"/>
        </a:p>
      </dgm:t>
    </dgm:pt>
    <dgm:pt modelId="{61A9DECD-A8A5-419C-AA9B-5A5135D0B1F2}" type="sibTrans" cxnId="{73C5E541-547C-410B-9AB6-D247B771CEA5}">
      <dgm:prSet/>
      <dgm:spPr/>
      <dgm:t>
        <a:bodyPr/>
        <a:lstStyle/>
        <a:p>
          <a:endParaRPr lang="pl-PL"/>
        </a:p>
      </dgm:t>
    </dgm:pt>
    <dgm:pt modelId="{F5B2996B-5D1C-4A35-A94B-8E25615FC2D3}">
      <dgm:prSet phldrT="[Tekst]"/>
      <dgm:spPr/>
      <dgm:t>
        <a:bodyPr/>
        <a:lstStyle/>
        <a:p>
          <a:r>
            <a:rPr lang="pl-PL" dirty="0" smtClean="0"/>
            <a:t> Warsztaty ceramiczne</a:t>
          </a:r>
          <a:endParaRPr lang="pl-PL" dirty="0"/>
        </a:p>
      </dgm:t>
    </dgm:pt>
    <dgm:pt modelId="{23E1881B-8DDD-4907-9C57-CE11DC7D9312}" type="parTrans" cxnId="{29EC702F-A4C1-42C8-A140-2379DE3C4400}">
      <dgm:prSet/>
      <dgm:spPr/>
      <dgm:t>
        <a:bodyPr/>
        <a:lstStyle/>
        <a:p>
          <a:endParaRPr lang="pl-PL"/>
        </a:p>
      </dgm:t>
    </dgm:pt>
    <dgm:pt modelId="{7402A5D4-6E0B-40C9-A3D0-C953778348F4}" type="sibTrans" cxnId="{29EC702F-A4C1-42C8-A140-2379DE3C4400}">
      <dgm:prSet/>
      <dgm:spPr/>
      <dgm:t>
        <a:bodyPr/>
        <a:lstStyle/>
        <a:p>
          <a:endParaRPr lang="pl-PL"/>
        </a:p>
      </dgm:t>
    </dgm:pt>
    <dgm:pt modelId="{1730283B-096F-42DA-86FE-C0AEAB659356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KULTURA</a:t>
          </a:r>
          <a:endParaRPr lang="pl-PL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13931F-6D49-4DEB-A8D8-77A41E32E586}" type="parTrans" cxnId="{9BEB3751-F40B-4F82-9294-FE6B1AE7F174}">
      <dgm:prSet/>
      <dgm:spPr/>
      <dgm:t>
        <a:bodyPr/>
        <a:lstStyle/>
        <a:p>
          <a:endParaRPr lang="pl-PL"/>
        </a:p>
      </dgm:t>
    </dgm:pt>
    <dgm:pt modelId="{226B3ABC-51D6-4D25-88B5-944322A8305D}" type="sibTrans" cxnId="{9BEB3751-F40B-4F82-9294-FE6B1AE7F174}">
      <dgm:prSet/>
      <dgm:spPr/>
      <dgm:t>
        <a:bodyPr/>
        <a:lstStyle/>
        <a:p>
          <a:endParaRPr lang="pl-PL"/>
        </a:p>
      </dgm:t>
    </dgm:pt>
    <dgm:pt modelId="{ADF3F7AC-BA22-45A7-8A24-C2259594A388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 Spotkania Opłatkowe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8E037-BD29-4EF4-BEA0-55E9AE1A4A2E}" type="parTrans" cxnId="{6DDC5509-DC12-4FBD-9382-7F62C7860CA9}">
      <dgm:prSet/>
      <dgm:spPr/>
      <dgm:t>
        <a:bodyPr/>
        <a:lstStyle/>
        <a:p>
          <a:endParaRPr lang="pl-PL"/>
        </a:p>
      </dgm:t>
    </dgm:pt>
    <dgm:pt modelId="{90378613-D8C6-4BBC-8ABD-B6FE169037BF}" type="sibTrans" cxnId="{6DDC5509-DC12-4FBD-9382-7F62C7860CA9}">
      <dgm:prSet/>
      <dgm:spPr/>
      <dgm:t>
        <a:bodyPr/>
        <a:lstStyle/>
        <a:p>
          <a:endParaRPr lang="pl-PL"/>
        </a:p>
      </dgm:t>
    </dgm:pt>
    <dgm:pt modelId="{4B2CEC8C-6E13-4109-9965-76CFD501D62B}">
      <dgm:prSet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SPORT I REKREACJA</a:t>
          </a:r>
          <a:endParaRPr lang="pl-PL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C2125D-6723-456E-8962-4E8FE8E7EDA0}" type="parTrans" cxnId="{C20E0DF4-7026-45CC-8915-8DD400F6B8D1}">
      <dgm:prSet/>
      <dgm:spPr/>
      <dgm:t>
        <a:bodyPr/>
        <a:lstStyle/>
        <a:p>
          <a:endParaRPr lang="pl-PL"/>
        </a:p>
      </dgm:t>
    </dgm:pt>
    <dgm:pt modelId="{1BDD6BE2-B74B-48C8-8E83-902ABAFF3BA7}" type="sibTrans" cxnId="{C20E0DF4-7026-45CC-8915-8DD400F6B8D1}">
      <dgm:prSet/>
      <dgm:spPr/>
      <dgm:t>
        <a:bodyPr/>
        <a:lstStyle/>
        <a:p>
          <a:endParaRPr lang="pl-PL"/>
        </a:p>
      </dgm:t>
    </dgm:pt>
    <dgm:pt modelId="{80979CC7-2C37-4A66-8E12-E50B4F776C3D}">
      <dgm:prSet/>
      <dgm:spPr/>
      <dgm:t>
        <a:bodyPr/>
        <a:lstStyle/>
        <a:p>
          <a:r>
            <a:rPr lang="pl-PL" dirty="0" smtClean="0"/>
            <a:t> Zajęcia fitness (aerobic)</a:t>
          </a:r>
          <a:endParaRPr lang="pl-PL" dirty="0"/>
        </a:p>
      </dgm:t>
    </dgm:pt>
    <dgm:pt modelId="{6152377B-B7D8-458B-915E-D05FA3C4FDE8}" type="parTrans" cxnId="{3A8DD5BB-EA22-40B7-9725-9BA564303426}">
      <dgm:prSet/>
      <dgm:spPr/>
      <dgm:t>
        <a:bodyPr/>
        <a:lstStyle/>
        <a:p>
          <a:endParaRPr lang="pl-PL"/>
        </a:p>
      </dgm:t>
    </dgm:pt>
    <dgm:pt modelId="{1A9E4402-C88C-4280-9973-39025BEBB441}" type="sibTrans" cxnId="{3A8DD5BB-EA22-40B7-9725-9BA564303426}">
      <dgm:prSet/>
      <dgm:spPr/>
      <dgm:t>
        <a:bodyPr/>
        <a:lstStyle/>
        <a:p>
          <a:endParaRPr lang="pl-PL"/>
        </a:p>
      </dgm:t>
    </dgm:pt>
    <dgm:pt modelId="{5B046D73-CF99-418F-B7E7-607C6E823BDD}">
      <dgm:prSet/>
      <dgm:spPr/>
      <dgm:t>
        <a:bodyPr/>
        <a:lstStyle/>
        <a:p>
          <a:r>
            <a:rPr lang="pl-PL" dirty="0" smtClean="0"/>
            <a:t> Spacery </a:t>
          </a:r>
          <a:r>
            <a:rPr lang="pl-PL" dirty="0" err="1" smtClean="0"/>
            <a:t>nordic</a:t>
          </a:r>
          <a:r>
            <a:rPr lang="pl-PL" dirty="0" smtClean="0"/>
            <a:t> </a:t>
          </a:r>
          <a:r>
            <a:rPr lang="pl-PL" dirty="0" err="1" smtClean="0"/>
            <a:t>walking</a:t>
          </a:r>
          <a:endParaRPr lang="pl-PL" dirty="0"/>
        </a:p>
      </dgm:t>
    </dgm:pt>
    <dgm:pt modelId="{2349B677-2B10-4A94-81DB-9BB89FC8D5E7}" type="parTrans" cxnId="{71EE32C0-35D4-446C-ADD0-8016F092C94C}">
      <dgm:prSet/>
      <dgm:spPr/>
      <dgm:t>
        <a:bodyPr/>
        <a:lstStyle/>
        <a:p>
          <a:endParaRPr lang="pl-PL"/>
        </a:p>
      </dgm:t>
    </dgm:pt>
    <dgm:pt modelId="{55ACF082-E8FF-4B8D-98A7-24864949CF1F}" type="sibTrans" cxnId="{71EE32C0-35D4-446C-ADD0-8016F092C94C}">
      <dgm:prSet/>
      <dgm:spPr/>
      <dgm:t>
        <a:bodyPr/>
        <a:lstStyle/>
        <a:p>
          <a:endParaRPr lang="pl-PL"/>
        </a:p>
      </dgm:t>
    </dgm:pt>
    <dgm:pt modelId="{23FCB4B6-50CF-49F0-9228-210BE0A0B9DA}">
      <dgm:prSet phldrT="[Tekst]"/>
      <dgm:spPr/>
      <dgm:t>
        <a:bodyPr/>
        <a:lstStyle/>
        <a:p>
          <a:r>
            <a:rPr lang="pl-PL" dirty="0" smtClean="0"/>
            <a:t>Spotkania/ Wyjazdy integracyjne</a:t>
          </a:r>
          <a:endParaRPr lang="pl-PL" dirty="0"/>
        </a:p>
      </dgm:t>
    </dgm:pt>
    <dgm:pt modelId="{08008C78-F7A5-4E7D-B511-22A6F7817575}" type="parTrans" cxnId="{D174DE62-D7C3-4E5B-89F1-C27D099F70CB}">
      <dgm:prSet/>
      <dgm:spPr/>
      <dgm:t>
        <a:bodyPr/>
        <a:lstStyle/>
        <a:p>
          <a:endParaRPr lang="pl-PL"/>
        </a:p>
      </dgm:t>
    </dgm:pt>
    <dgm:pt modelId="{9704A46B-E134-48EB-97A3-19A2A14E8704}" type="sibTrans" cxnId="{D174DE62-D7C3-4E5B-89F1-C27D099F70CB}">
      <dgm:prSet/>
      <dgm:spPr/>
      <dgm:t>
        <a:bodyPr/>
        <a:lstStyle/>
        <a:p>
          <a:endParaRPr lang="pl-PL"/>
        </a:p>
      </dgm:t>
    </dgm:pt>
    <dgm:pt modelId="{639A1E20-8627-423D-BF20-198AD195E23F}">
      <dgm:prSet/>
      <dgm:spPr/>
      <dgm:t>
        <a:bodyPr/>
        <a:lstStyle/>
        <a:p>
          <a:r>
            <a:rPr lang="pl-PL" dirty="0" smtClean="0"/>
            <a:t> Pikniki rekreacyjne</a:t>
          </a:r>
          <a:endParaRPr lang="pl-PL" dirty="0"/>
        </a:p>
      </dgm:t>
    </dgm:pt>
    <dgm:pt modelId="{01171615-0ED8-45F6-9AD6-2EE56CFB55A8}" type="parTrans" cxnId="{3B387E61-F157-4B54-B588-16E7F92770CD}">
      <dgm:prSet/>
      <dgm:spPr/>
      <dgm:t>
        <a:bodyPr/>
        <a:lstStyle/>
        <a:p>
          <a:endParaRPr lang="pl-PL"/>
        </a:p>
      </dgm:t>
    </dgm:pt>
    <dgm:pt modelId="{F1E3AA05-21C6-4B7E-B845-81D245B44DE6}" type="sibTrans" cxnId="{3B387E61-F157-4B54-B588-16E7F92770CD}">
      <dgm:prSet/>
      <dgm:spPr/>
      <dgm:t>
        <a:bodyPr/>
        <a:lstStyle/>
        <a:p>
          <a:endParaRPr lang="pl-PL"/>
        </a:p>
      </dgm:t>
    </dgm:pt>
    <dgm:pt modelId="{D73B43E3-19AE-4B7A-A68D-BD91C9DA23C4}">
      <dgm:prSet phldrT="[Tekst]"/>
      <dgm:spPr/>
      <dgm:t>
        <a:bodyPr/>
        <a:lstStyle/>
        <a:p>
          <a:r>
            <a:rPr lang="pl-PL" dirty="0" smtClean="0"/>
            <a:t>Spotkania/ Wyjazdy edukacyjne</a:t>
          </a:r>
          <a:endParaRPr lang="pl-PL" dirty="0"/>
        </a:p>
      </dgm:t>
    </dgm:pt>
    <dgm:pt modelId="{21EE86DA-81D9-4AC5-B260-4413C6380F8A}" type="parTrans" cxnId="{344F7382-1C1A-4837-8ECB-9A9FA9B336BB}">
      <dgm:prSet/>
      <dgm:spPr/>
      <dgm:t>
        <a:bodyPr/>
        <a:lstStyle/>
        <a:p>
          <a:endParaRPr lang="pl-PL"/>
        </a:p>
      </dgm:t>
    </dgm:pt>
    <dgm:pt modelId="{3855AAA5-D34C-47E7-B672-17FB14659C00}" type="sibTrans" cxnId="{344F7382-1C1A-4837-8ECB-9A9FA9B336BB}">
      <dgm:prSet/>
      <dgm:spPr/>
      <dgm:t>
        <a:bodyPr/>
        <a:lstStyle/>
        <a:p>
          <a:endParaRPr lang="pl-PL"/>
        </a:p>
      </dgm:t>
    </dgm:pt>
    <dgm:pt modelId="{ADC99C1C-B6E2-4CCE-8B2C-00E2942C8575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 Spotkania dyskusyjne, okolicznościowe, animacyjne, wyjazdy kulturalne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8CE17-A43E-499B-9271-C18DBEDD3EC5}" type="parTrans" cxnId="{5738AA54-D93B-439A-93F9-72B1A9C2CADD}">
      <dgm:prSet/>
      <dgm:spPr/>
      <dgm:t>
        <a:bodyPr/>
        <a:lstStyle/>
        <a:p>
          <a:endParaRPr lang="pl-PL"/>
        </a:p>
      </dgm:t>
    </dgm:pt>
    <dgm:pt modelId="{1E5B6DBC-396B-4FEE-AA86-F30BE8308111}" type="sibTrans" cxnId="{5738AA54-D93B-439A-93F9-72B1A9C2CADD}">
      <dgm:prSet/>
      <dgm:spPr/>
      <dgm:t>
        <a:bodyPr/>
        <a:lstStyle/>
        <a:p>
          <a:endParaRPr lang="pl-PL"/>
        </a:p>
      </dgm:t>
    </dgm:pt>
    <dgm:pt modelId="{63FE2A7E-0139-4F51-A7A6-B501CCA9BBA4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 Udział w koncertach, lokalnych wydarzeniach/spotkaniach kulturalnych (opera, teatr, kino)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E139AB-8B78-4150-895C-FC997594B2AA}" type="parTrans" cxnId="{2D7625C1-4ED4-483A-A013-72E3606E84FE}">
      <dgm:prSet/>
      <dgm:spPr/>
      <dgm:t>
        <a:bodyPr/>
        <a:lstStyle/>
        <a:p>
          <a:endParaRPr lang="pl-PL"/>
        </a:p>
      </dgm:t>
    </dgm:pt>
    <dgm:pt modelId="{FBA1E711-8F82-42D9-94ED-5D9DF8150DD9}" type="sibTrans" cxnId="{2D7625C1-4ED4-483A-A013-72E3606E84FE}">
      <dgm:prSet/>
      <dgm:spPr/>
      <dgm:t>
        <a:bodyPr/>
        <a:lstStyle/>
        <a:p>
          <a:endParaRPr lang="pl-PL"/>
        </a:p>
      </dgm:t>
    </dgm:pt>
    <dgm:pt modelId="{54CEA592-62EA-4739-B357-5B57BD25152C}">
      <dgm:prSet phldrT="[Tekst]"/>
      <dgm:spPr/>
      <dgm:t>
        <a:bodyPr/>
        <a:lstStyle/>
        <a:p>
          <a:r>
            <a:rPr lang="pl-PL" dirty="0" smtClean="0"/>
            <a:t> Warsztaty kulinarne (wspólne konsumpcje)</a:t>
          </a:r>
          <a:endParaRPr lang="pl-PL" dirty="0"/>
        </a:p>
      </dgm:t>
    </dgm:pt>
    <dgm:pt modelId="{1EA0E7D5-861B-4654-800D-8C333B556777}" type="parTrans" cxnId="{17F9A113-A428-4A67-8EB7-B175BF12BF63}">
      <dgm:prSet/>
      <dgm:spPr/>
      <dgm:t>
        <a:bodyPr/>
        <a:lstStyle/>
        <a:p>
          <a:endParaRPr lang="pl-PL"/>
        </a:p>
      </dgm:t>
    </dgm:pt>
    <dgm:pt modelId="{C9D82B2E-DD55-415A-A061-D06AD0004446}" type="sibTrans" cxnId="{17F9A113-A428-4A67-8EB7-B175BF12BF63}">
      <dgm:prSet/>
      <dgm:spPr/>
      <dgm:t>
        <a:bodyPr/>
        <a:lstStyle/>
        <a:p>
          <a:endParaRPr lang="pl-PL"/>
        </a:p>
      </dgm:t>
    </dgm:pt>
    <dgm:pt modelId="{BD71C608-A524-46E0-AF6F-245D4A3E9BFF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> Warsztaty teatralne (od 2013 roku grupa funkcjonuje w Ośrodku Kultury w Więcborku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67BF07-2FBE-4C57-A407-70437FEB8D86}" type="parTrans" cxnId="{7C7E5A26-E9B7-4239-94D1-687DC5F1C4D2}">
      <dgm:prSet/>
      <dgm:spPr/>
      <dgm:t>
        <a:bodyPr/>
        <a:lstStyle/>
        <a:p>
          <a:endParaRPr lang="pl-PL"/>
        </a:p>
      </dgm:t>
    </dgm:pt>
    <dgm:pt modelId="{D87B70CD-E0D9-4FE1-A9BA-ACE028D94C53}" type="sibTrans" cxnId="{7C7E5A26-E9B7-4239-94D1-687DC5F1C4D2}">
      <dgm:prSet/>
      <dgm:spPr/>
      <dgm:t>
        <a:bodyPr/>
        <a:lstStyle/>
        <a:p>
          <a:endParaRPr lang="pl-PL"/>
        </a:p>
      </dgm:t>
    </dgm:pt>
    <dgm:pt modelId="{22A39D8A-601C-4A40-80F0-98FC774D7669}" type="pres">
      <dgm:prSet presAssocID="{A5BAF2A2-7A75-443D-B5C1-9F82D2FE66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D553CB8-75A2-47AA-A4EF-0341FFBBDD67}" type="pres">
      <dgm:prSet presAssocID="{CCD82569-AD9E-443F-81DD-DE595B630F2A}" presName="parentLin" presStyleCnt="0"/>
      <dgm:spPr/>
      <dgm:t>
        <a:bodyPr/>
        <a:lstStyle/>
        <a:p>
          <a:endParaRPr lang="pl-PL"/>
        </a:p>
      </dgm:t>
    </dgm:pt>
    <dgm:pt modelId="{489B36A3-F39E-44E3-8E97-1328B1B1A698}" type="pres">
      <dgm:prSet presAssocID="{CCD82569-AD9E-443F-81DD-DE595B630F2A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629E0113-47A1-4DDC-A1A3-F2275133F1C8}" type="pres">
      <dgm:prSet presAssocID="{CCD82569-AD9E-443F-81DD-DE595B630F2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99662D-43E4-452A-863D-7AE4D8C0681D}" type="pres">
      <dgm:prSet presAssocID="{CCD82569-AD9E-443F-81DD-DE595B630F2A}" presName="negativeSpace" presStyleCnt="0"/>
      <dgm:spPr/>
      <dgm:t>
        <a:bodyPr/>
        <a:lstStyle/>
        <a:p>
          <a:endParaRPr lang="pl-PL"/>
        </a:p>
      </dgm:t>
    </dgm:pt>
    <dgm:pt modelId="{0142C71A-D578-4FC1-A9F8-318C06119329}" type="pres">
      <dgm:prSet presAssocID="{CCD82569-AD9E-443F-81DD-DE595B630F2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230657-D57B-496D-9732-C01ADE8DB2B6}" type="pres">
      <dgm:prSet presAssocID="{3E5DE518-2F05-469F-A453-8980BC48BE57}" presName="spaceBetweenRectangles" presStyleCnt="0"/>
      <dgm:spPr/>
      <dgm:t>
        <a:bodyPr/>
        <a:lstStyle/>
        <a:p>
          <a:endParaRPr lang="pl-PL"/>
        </a:p>
      </dgm:t>
    </dgm:pt>
    <dgm:pt modelId="{CE7220E6-0D80-43BE-8A6B-FC75B30DD353}" type="pres">
      <dgm:prSet presAssocID="{99F986DF-5705-4701-8AB1-C36E846BA151}" presName="parentLin" presStyleCnt="0"/>
      <dgm:spPr/>
      <dgm:t>
        <a:bodyPr/>
        <a:lstStyle/>
        <a:p>
          <a:endParaRPr lang="pl-PL"/>
        </a:p>
      </dgm:t>
    </dgm:pt>
    <dgm:pt modelId="{44EFCAA6-FAE8-49A2-AC19-DB41AD81A068}" type="pres">
      <dgm:prSet presAssocID="{99F986DF-5705-4701-8AB1-C36E846BA151}" presName="parentLeftMargin" presStyleLbl="node1" presStyleIdx="0" presStyleCnt="4"/>
      <dgm:spPr/>
      <dgm:t>
        <a:bodyPr/>
        <a:lstStyle/>
        <a:p>
          <a:endParaRPr lang="pl-PL"/>
        </a:p>
      </dgm:t>
    </dgm:pt>
    <dgm:pt modelId="{6C3E6488-64F5-4617-B4F6-7B18C41D13C9}" type="pres">
      <dgm:prSet presAssocID="{99F986DF-5705-4701-8AB1-C36E846BA1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AAB668-1915-4ABC-BB70-ED52F9A0C37A}" type="pres">
      <dgm:prSet presAssocID="{99F986DF-5705-4701-8AB1-C36E846BA151}" presName="negativeSpace" presStyleCnt="0"/>
      <dgm:spPr/>
      <dgm:t>
        <a:bodyPr/>
        <a:lstStyle/>
        <a:p>
          <a:endParaRPr lang="pl-PL"/>
        </a:p>
      </dgm:t>
    </dgm:pt>
    <dgm:pt modelId="{FC98A51A-D9F0-47DC-806F-E79C0CCD3CCB}" type="pres">
      <dgm:prSet presAssocID="{99F986DF-5705-4701-8AB1-C36E846BA15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757822-888F-4848-B717-84FD424E7695}" type="pres">
      <dgm:prSet presAssocID="{76C38B57-FB96-4992-8753-7754C0B951D4}" presName="spaceBetweenRectangles" presStyleCnt="0"/>
      <dgm:spPr/>
      <dgm:t>
        <a:bodyPr/>
        <a:lstStyle/>
        <a:p>
          <a:endParaRPr lang="pl-PL"/>
        </a:p>
      </dgm:t>
    </dgm:pt>
    <dgm:pt modelId="{73101482-FFC7-4FF2-A6FD-2DA20F546BB0}" type="pres">
      <dgm:prSet presAssocID="{4B2CEC8C-6E13-4109-9965-76CFD501D62B}" presName="parentLin" presStyleCnt="0"/>
      <dgm:spPr/>
      <dgm:t>
        <a:bodyPr/>
        <a:lstStyle/>
        <a:p>
          <a:endParaRPr lang="pl-PL"/>
        </a:p>
      </dgm:t>
    </dgm:pt>
    <dgm:pt modelId="{E2B5EFC7-A972-49F1-AC31-7881CFBC87EA}" type="pres">
      <dgm:prSet presAssocID="{4B2CEC8C-6E13-4109-9965-76CFD501D62B}" presName="parentLeftMargin" presStyleLbl="node1" presStyleIdx="1" presStyleCnt="4"/>
      <dgm:spPr/>
      <dgm:t>
        <a:bodyPr/>
        <a:lstStyle/>
        <a:p>
          <a:endParaRPr lang="pl-PL"/>
        </a:p>
      </dgm:t>
    </dgm:pt>
    <dgm:pt modelId="{FC06CF46-C897-4208-8138-872A13C0203D}" type="pres">
      <dgm:prSet presAssocID="{4B2CEC8C-6E13-4109-9965-76CFD501D6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020C70-0194-4497-9A52-7FC796DAC203}" type="pres">
      <dgm:prSet presAssocID="{4B2CEC8C-6E13-4109-9965-76CFD501D62B}" presName="negativeSpace" presStyleCnt="0"/>
      <dgm:spPr/>
      <dgm:t>
        <a:bodyPr/>
        <a:lstStyle/>
        <a:p>
          <a:endParaRPr lang="pl-PL"/>
        </a:p>
      </dgm:t>
    </dgm:pt>
    <dgm:pt modelId="{8CDB438E-E73D-45A7-86AF-548050E610FA}" type="pres">
      <dgm:prSet presAssocID="{4B2CEC8C-6E13-4109-9965-76CFD501D62B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E4898F-8197-468C-9386-3C3DA97AD8BA}" type="pres">
      <dgm:prSet presAssocID="{1BDD6BE2-B74B-48C8-8E83-902ABAFF3BA7}" presName="spaceBetweenRectangles" presStyleCnt="0"/>
      <dgm:spPr/>
      <dgm:t>
        <a:bodyPr/>
        <a:lstStyle/>
        <a:p>
          <a:endParaRPr lang="pl-PL"/>
        </a:p>
      </dgm:t>
    </dgm:pt>
    <dgm:pt modelId="{618B04CA-3DC1-4C9E-8B03-D594A8D24C44}" type="pres">
      <dgm:prSet presAssocID="{1730283B-096F-42DA-86FE-C0AEAB659356}" presName="parentLin" presStyleCnt="0"/>
      <dgm:spPr/>
      <dgm:t>
        <a:bodyPr/>
        <a:lstStyle/>
        <a:p>
          <a:endParaRPr lang="pl-PL"/>
        </a:p>
      </dgm:t>
    </dgm:pt>
    <dgm:pt modelId="{35C1A633-0A87-4F37-84B6-15AA4CB59573}" type="pres">
      <dgm:prSet presAssocID="{1730283B-096F-42DA-86FE-C0AEAB659356}" presName="parentLeftMargin" presStyleLbl="node1" presStyleIdx="2" presStyleCnt="4"/>
      <dgm:spPr/>
      <dgm:t>
        <a:bodyPr/>
        <a:lstStyle/>
        <a:p>
          <a:endParaRPr lang="pl-PL"/>
        </a:p>
      </dgm:t>
    </dgm:pt>
    <dgm:pt modelId="{5724F602-72A2-4044-BC61-21CAB31B617C}" type="pres">
      <dgm:prSet presAssocID="{1730283B-096F-42DA-86FE-C0AEAB65935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7AA2F9-5471-43BB-A7A7-F8FBEB49FD47}" type="pres">
      <dgm:prSet presAssocID="{1730283B-096F-42DA-86FE-C0AEAB659356}" presName="negativeSpace" presStyleCnt="0"/>
      <dgm:spPr/>
      <dgm:t>
        <a:bodyPr/>
        <a:lstStyle/>
        <a:p>
          <a:endParaRPr lang="pl-PL"/>
        </a:p>
      </dgm:t>
    </dgm:pt>
    <dgm:pt modelId="{43638598-6065-4137-AB92-DDF81D6FF3C1}" type="pres">
      <dgm:prSet presAssocID="{1730283B-096F-42DA-86FE-C0AEAB65935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BEB3751-F40B-4F82-9294-FE6B1AE7F174}" srcId="{A5BAF2A2-7A75-443D-B5C1-9F82D2FE664D}" destId="{1730283B-096F-42DA-86FE-C0AEAB659356}" srcOrd="3" destOrd="0" parTransId="{AC13931F-6D49-4DEB-A8D8-77A41E32E586}" sibTransId="{226B3ABC-51D6-4D25-88B5-944322A8305D}"/>
    <dgm:cxn modelId="{C0FE3D25-4073-43F0-8616-68EE99854A04}" type="presOf" srcId="{99F986DF-5705-4701-8AB1-C36E846BA151}" destId="{6C3E6488-64F5-4617-B4F6-7B18C41D13C9}" srcOrd="1" destOrd="0" presId="urn:microsoft.com/office/officeart/2005/8/layout/list1"/>
    <dgm:cxn modelId="{17F9A113-A428-4A67-8EB7-B175BF12BF63}" srcId="{99F986DF-5705-4701-8AB1-C36E846BA151}" destId="{54CEA592-62EA-4739-B357-5B57BD25152C}" srcOrd="1" destOrd="0" parTransId="{1EA0E7D5-861B-4654-800D-8C333B556777}" sibTransId="{C9D82B2E-DD55-415A-A061-D06AD0004446}"/>
    <dgm:cxn modelId="{61D48064-63E8-45E1-ACEE-B16EC3BAA13A}" type="presOf" srcId="{639A1E20-8627-423D-BF20-198AD195E23F}" destId="{8CDB438E-E73D-45A7-86AF-548050E610FA}" srcOrd="0" destOrd="2" presId="urn:microsoft.com/office/officeart/2005/8/layout/list1"/>
    <dgm:cxn modelId="{636A49FF-295F-4B38-816B-606F3F0C4E9C}" type="presOf" srcId="{D73B43E3-19AE-4B7A-A68D-BD91C9DA23C4}" destId="{0142C71A-D578-4FC1-A9F8-318C06119329}" srcOrd="0" destOrd="2" presId="urn:microsoft.com/office/officeart/2005/8/layout/list1"/>
    <dgm:cxn modelId="{3B387E61-F157-4B54-B588-16E7F92770CD}" srcId="{4B2CEC8C-6E13-4109-9965-76CFD501D62B}" destId="{639A1E20-8627-423D-BF20-198AD195E23F}" srcOrd="2" destOrd="0" parTransId="{01171615-0ED8-45F6-9AD6-2EE56CFB55A8}" sibTransId="{F1E3AA05-21C6-4B7E-B845-81D245B44DE6}"/>
    <dgm:cxn modelId="{C69BE513-FD10-4FC7-86FC-039F7D29537D}" type="presOf" srcId="{CCD82569-AD9E-443F-81DD-DE595B630F2A}" destId="{489B36A3-F39E-44E3-8E97-1328B1B1A698}" srcOrd="0" destOrd="0" presId="urn:microsoft.com/office/officeart/2005/8/layout/list1"/>
    <dgm:cxn modelId="{0E6B227B-5DA3-46A4-B4B7-29CB4452EC81}" type="presOf" srcId="{1730283B-096F-42DA-86FE-C0AEAB659356}" destId="{5724F602-72A2-4044-BC61-21CAB31B617C}" srcOrd="1" destOrd="0" presId="urn:microsoft.com/office/officeart/2005/8/layout/list1"/>
    <dgm:cxn modelId="{13B0B416-3F01-4A41-A801-2ED277EFBC9A}" srcId="{CCD82569-AD9E-443F-81DD-DE595B630F2A}" destId="{9571A36D-174E-4E75-AB97-CA148AD59BBB}" srcOrd="0" destOrd="0" parTransId="{90728939-A359-489B-A539-F97AEE2EB938}" sibTransId="{02B55DF3-ED71-4BF0-82A3-A07E23EDA95C}"/>
    <dgm:cxn modelId="{344F7382-1C1A-4837-8ECB-9A9FA9B336BB}" srcId="{CCD82569-AD9E-443F-81DD-DE595B630F2A}" destId="{D73B43E3-19AE-4B7A-A68D-BD91C9DA23C4}" srcOrd="2" destOrd="0" parTransId="{21EE86DA-81D9-4AC5-B260-4413C6380F8A}" sibTransId="{3855AAA5-D34C-47E7-B672-17FB14659C00}"/>
    <dgm:cxn modelId="{1D02E8D7-DED2-482B-8183-53EFAA1CF5FF}" type="presOf" srcId="{99F986DF-5705-4701-8AB1-C36E846BA151}" destId="{44EFCAA6-FAE8-49A2-AC19-DB41AD81A068}" srcOrd="0" destOrd="0" presId="urn:microsoft.com/office/officeart/2005/8/layout/list1"/>
    <dgm:cxn modelId="{0FB5A140-2F05-48B2-95BC-C8216FB5DF2E}" type="presOf" srcId="{63FE2A7E-0139-4F51-A7A6-B501CCA9BBA4}" destId="{43638598-6065-4137-AB92-DDF81D6FF3C1}" srcOrd="0" destOrd="3" presId="urn:microsoft.com/office/officeart/2005/8/layout/list1"/>
    <dgm:cxn modelId="{71EE32C0-35D4-446C-ADD0-8016F092C94C}" srcId="{4B2CEC8C-6E13-4109-9965-76CFD501D62B}" destId="{5B046D73-CF99-418F-B7E7-607C6E823BDD}" srcOrd="1" destOrd="0" parTransId="{2349B677-2B10-4A94-81DB-9BB89FC8D5E7}" sibTransId="{55ACF082-E8FF-4B8D-98A7-24864949CF1F}"/>
    <dgm:cxn modelId="{E9EF27A3-36EE-4304-8B3B-07A4FE7AA918}" type="presOf" srcId="{F5B2996B-5D1C-4A35-A94B-8E25615FC2D3}" destId="{FC98A51A-D9F0-47DC-806F-E79C0CCD3CCB}" srcOrd="0" destOrd="2" presId="urn:microsoft.com/office/officeart/2005/8/layout/list1"/>
    <dgm:cxn modelId="{94D2E53F-8503-48B0-BB60-24B8A3A85D02}" type="presOf" srcId="{4B2CEC8C-6E13-4109-9965-76CFD501D62B}" destId="{FC06CF46-C897-4208-8138-872A13C0203D}" srcOrd="1" destOrd="0" presId="urn:microsoft.com/office/officeart/2005/8/layout/list1"/>
    <dgm:cxn modelId="{C20E0DF4-7026-45CC-8915-8DD400F6B8D1}" srcId="{A5BAF2A2-7A75-443D-B5C1-9F82D2FE664D}" destId="{4B2CEC8C-6E13-4109-9965-76CFD501D62B}" srcOrd="2" destOrd="0" parTransId="{4EC2125D-6723-456E-8962-4E8FE8E7EDA0}" sibTransId="{1BDD6BE2-B74B-48C8-8E83-902ABAFF3BA7}"/>
    <dgm:cxn modelId="{485D2B2C-5C68-4495-A817-F5EB5F524607}" type="presOf" srcId="{54CEA592-62EA-4739-B357-5B57BD25152C}" destId="{FC98A51A-D9F0-47DC-806F-E79C0CCD3CCB}" srcOrd="0" destOrd="1" presId="urn:microsoft.com/office/officeart/2005/8/layout/list1"/>
    <dgm:cxn modelId="{D174DE62-D7C3-4E5B-89F1-C27D099F70CB}" srcId="{CCD82569-AD9E-443F-81DD-DE595B630F2A}" destId="{23FCB4B6-50CF-49F0-9228-210BE0A0B9DA}" srcOrd="1" destOrd="0" parTransId="{08008C78-F7A5-4E7D-B511-22A6F7817575}" sibTransId="{9704A46B-E134-48EB-97A3-19A2A14E8704}"/>
    <dgm:cxn modelId="{100B5D73-8EC3-46DC-8BEA-5DBB3678C2EE}" type="presOf" srcId="{DD081096-AA01-4D6E-AD6C-F6A9C04746CD}" destId="{FC98A51A-D9F0-47DC-806F-E79C0CCD3CCB}" srcOrd="0" destOrd="0" presId="urn:microsoft.com/office/officeart/2005/8/layout/list1"/>
    <dgm:cxn modelId="{3C7A8A35-A045-48B8-9482-D9671A33C0A3}" type="presOf" srcId="{CCD82569-AD9E-443F-81DD-DE595B630F2A}" destId="{629E0113-47A1-4DDC-A1A3-F2275133F1C8}" srcOrd="1" destOrd="0" presId="urn:microsoft.com/office/officeart/2005/8/layout/list1"/>
    <dgm:cxn modelId="{4B185D87-B497-4EF8-99B4-3FE983136FED}" srcId="{A5BAF2A2-7A75-443D-B5C1-9F82D2FE664D}" destId="{CCD82569-AD9E-443F-81DD-DE595B630F2A}" srcOrd="0" destOrd="0" parTransId="{2E4FAE64-9C9C-4A72-B9DD-3BD118BCF6C0}" sibTransId="{3E5DE518-2F05-469F-A453-8980BC48BE57}"/>
    <dgm:cxn modelId="{C731A1AA-4132-4635-84DC-7E214DBD9BEB}" type="presOf" srcId="{4B2CEC8C-6E13-4109-9965-76CFD501D62B}" destId="{E2B5EFC7-A972-49F1-AC31-7881CFBC87EA}" srcOrd="0" destOrd="0" presId="urn:microsoft.com/office/officeart/2005/8/layout/list1"/>
    <dgm:cxn modelId="{5738AA54-D93B-439A-93F9-72B1A9C2CADD}" srcId="{1730283B-096F-42DA-86FE-C0AEAB659356}" destId="{ADC99C1C-B6E2-4CCE-8B2C-00E2942C8575}" srcOrd="1" destOrd="0" parTransId="{BA88CE17-A43E-499B-9271-C18DBEDD3EC5}" sibTransId="{1E5B6DBC-396B-4FEE-AA86-F30BE8308111}"/>
    <dgm:cxn modelId="{AEFC6BD8-CE1C-4705-9EDD-61C1C921D404}" type="presOf" srcId="{A5BAF2A2-7A75-443D-B5C1-9F82D2FE664D}" destId="{22A39D8A-601C-4A40-80F0-98FC774D7669}" srcOrd="0" destOrd="0" presId="urn:microsoft.com/office/officeart/2005/8/layout/list1"/>
    <dgm:cxn modelId="{43EFBE7B-E5A0-4DBA-A3A0-E070B23C3F18}" type="presOf" srcId="{9571A36D-174E-4E75-AB97-CA148AD59BBB}" destId="{0142C71A-D578-4FC1-A9F8-318C06119329}" srcOrd="0" destOrd="0" presId="urn:microsoft.com/office/officeart/2005/8/layout/list1"/>
    <dgm:cxn modelId="{7C7E5A26-E9B7-4239-94D1-687DC5F1C4D2}" srcId="{1730283B-096F-42DA-86FE-C0AEAB659356}" destId="{BD71C608-A524-46E0-AF6F-245D4A3E9BFF}" srcOrd="2" destOrd="0" parTransId="{3F67BF07-2FBE-4C57-A407-70437FEB8D86}" sibTransId="{D87B70CD-E0D9-4FE1-A9BA-ACE028D94C53}"/>
    <dgm:cxn modelId="{34C0023E-037C-43D0-A399-DD86E45D8A8C}" type="presOf" srcId="{1730283B-096F-42DA-86FE-C0AEAB659356}" destId="{35C1A633-0A87-4F37-84B6-15AA4CB59573}" srcOrd="0" destOrd="0" presId="urn:microsoft.com/office/officeart/2005/8/layout/list1"/>
    <dgm:cxn modelId="{A215B9AD-6BE2-4211-A72D-6484B6E27C6C}" srcId="{A5BAF2A2-7A75-443D-B5C1-9F82D2FE664D}" destId="{99F986DF-5705-4701-8AB1-C36E846BA151}" srcOrd="1" destOrd="0" parTransId="{2948A129-85ED-4F56-A5C7-095CCAB8E2A7}" sibTransId="{76C38B57-FB96-4992-8753-7754C0B951D4}"/>
    <dgm:cxn modelId="{99CE18FB-7EB6-470D-B6DE-6CCA042025CD}" type="presOf" srcId="{80979CC7-2C37-4A66-8E12-E50B4F776C3D}" destId="{8CDB438E-E73D-45A7-86AF-548050E610FA}" srcOrd="0" destOrd="0" presId="urn:microsoft.com/office/officeart/2005/8/layout/list1"/>
    <dgm:cxn modelId="{56BF30F1-CC7F-41E9-86D6-5F6B209D44C3}" type="presOf" srcId="{ADC99C1C-B6E2-4CCE-8B2C-00E2942C8575}" destId="{43638598-6065-4137-AB92-DDF81D6FF3C1}" srcOrd="0" destOrd="1" presId="urn:microsoft.com/office/officeart/2005/8/layout/list1"/>
    <dgm:cxn modelId="{303FF18F-4BC8-4242-A397-4098991924CE}" type="presOf" srcId="{5B046D73-CF99-418F-B7E7-607C6E823BDD}" destId="{8CDB438E-E73D-45A7-86AF-548050E610FA}" srcOrd="0" destOrd="1" presId="urn:microsoft.com/office/officeart/2005/8/layout/list1"/>
    <dgm:cxn modelId="{2D7625C1-4ED4-483A-A013-72E3606E84FE}" srcId="{1730283B-096F-42DA-86FE-C0AEAB659356}" destId="{63FE2A7E-0139-4F51-A7A6-B501CCA9BBA4}" srcOrd="3" destOrd="0" parTransId="{02E139AB-8B78-4150-895C-FC997594B2AA}" sibTransId="{FBA1E711-8F82-42D9-94ED-5D9DF8150DD9}"/>
    <dgm:cxn modelId="{73C5E541-547C-410B-9AB6-D247B771CEA5}" srcId="{99F986DF-5705-4701-8AB1-C36E846BA151}" destId="{DD081096-AA01-4D6E-AD6C-F6A9C04746CD}" srcOrd="0" destOrd="0" parTransId="{653F4B03-292F-4C39-8844-00C2841F0D2B}" sibTransId="{61A9DECD-A8A5-419C-AA9B-5A5135D0B1F2}"/>
    <dgm:cxn modelId="{68716B18-086D-4AFD-A921-95BAFD0756BE}" type="presOf" srcId="{BD71C608-A524-46E0-AF6F-245D4A3E9BFF}" destId="{43638598-6065-4137-AB92-DDF81D6FF3C1}" srcOrd="0" destOrd="2" presId="urn:microsoft.com/office/officeart/2005/8/layout/list1"/>
    <dgm:cxn modelId="{F8735C7E-80D1-4EC0-BB18-A5B57BFD27B0}" type="presOf" srcId="{23FCB4B6-50CF-49F0-9228-210BE0A0B9DA}" destId="{0142C71A-D578-4FC1-A9F8-318C06119329}" srcOrd="0" destOrd="1" presId="urn:microsoft.com/office/officeart/2005/8/layout/list1"/>
    <dgm:cxn modelId="{6DDC5509-DC12-4FBD-9382-7F62C7860CA9}" srcId="{1730283B-096F-42DA-86FE-C0AEAB659356}" destId="{ADF3F7AC-BA22-45A7-8A24-C2259594A388}" srcOrd="0" destOrd="0" parTransId="{2218E037-BD29-4EF4-BEA0-55E9AE1A4A2E}" sibTransId="{90378613-D8C6-4BBC-8ABD-B6FE169037BF}"/>
    <dgm:cxn modelId="{29EC702F-A4C1-42C8-A140-2379DE3C4400}" srcId="{99F986DF-5705-4701-8AB1-C36E846BA151}" destId="{F5B2996B-5D1C-4A35-A94B-8E25615FC2D3}" srcOrd="2" destOrd="0" parTransId="{23E1881B-8DDD-4907-9C57-CE11DC7D9312}" sibTransId="{7402A5D4-6E0B-40C9-A3D0-C953778348F4}"/>
    <dgm:cxn modelId="{F5B98521-8629-4143-AAC6-93A52709857A}" type="presOf" srcId="{ADF3F7AC-BA22-45A7-8A24-C2259594A388}" destId="{43638598-6065-4137-AB92-DDF81D6FF3C1}" srcOrd="0" destOrd="0" presId="urn:microsoft.com/office/officeart/2005/8/layout/list1"/>
    <dgm:cxn modelId="{3A8DD5BB-EA22-40B7-9725-9BA564303426}" srcId="{4B2CEC8C-6E13-4109-9965-76CFD501D62B}" destId="{80979CC7-2C37-4A66-8E12-E50B4F776C3D}" srcOrd="0" destOrd="0" parTransId="{6152377B-B7D8-458B-915E-D05FA3C4FDE8}" sibTransId="{1A9E4402-C88C-4280-9973-39025BEBB441}"/>
    <dgm:cxn modelId="{97DF00A2-DA9D-4ED3-8AB9-EE8EAB059617}" type="presParOf" srcId="{22A39D8A-601C-4A40-80F0-98FC774D7669}" destId="{0D553CB8-75A2-47AA-A4EF-0341FFBBDD67}" srcOrd="0" destOrd="0" presId="urn:microsoft.com/office/officeart/2005/8/layout/list1"/>
    <dgm:cxn modelId="{36A20E88-12D4-446B-BE48-D0522082BD3D}" type="presParOf" srcId="{0D553CB8-75A2-47AA-A4EF-0341FFBBDD67}" destId="{489B36A3-F39E-44E3-8E97-1328B1B1A698}" srcOrd="0" destOrd="0" presId="urn:microsoft.com/office/officeart/2005/8/layout/list1"/>
    <dgm:cxn modelId="{165D0F27-CC2F-4852-A2F0-F5107D4ED67B}" type="presParOf" srcId="{0D553CB8-75A2-47AA-A4EF-0341FFBBDD67}" destId="{629E0113-47A1-4DDC-A1A3-F2275133F1C8}" srcOrd="1" destOrd="0" presId="urn:microsoft.com/office/officeart/2005/8/layout/list1"/>
    <dgm:cxn modelId="{683FD5AF-7D04-4D3C-A252-56B926348A06}" type="presParOf" srcId="{22A39D8A-601C-4A40-80F0-98FC774D7669}" destId="{5599662D-43E4-452A-863D-7AE4D8C0681D}" srcOrd="1" destOrd="0" presId="urn:microsoft.com/office/officeart/2005/8/layout/list1"/>
    <dgm:cxn modelId="{68077C7D-E0DE-4963-AE58-4BBFF6C3C6A7}" type="presParOf" srcId="{22A39D8A-601C-4A40-80F0-98FC774D7669}" destId="{0142C71A-D578-4FC1-A9F8-318C06119329}" srcOrd="2" destOrd="0" presId="urn:microsoft.com/office/officeart/2005/8/layout/list1"/>
    <dgm:cxn modelId="{F0431DDB-6067-43E4-8BF8-C87B96A9561E}" type="presParOf" srcId="{22A39D8A-601C-4A40-80F0-98FC774D7669}" destId="{6A230657-D57B-496D-9732-C01ADE8DB2B6}" srcOrd="3" destOrd="0" presId="urn:microsoft.com/office/officeart/2005/8/layout/list1"/>
    <dgm:cxn modelId="{DB2D0A83-6CF6-46C1-8386-A438E48349BE}" type="presParOf" srcId="{22A39D8A-601C-4A40-80F0-98FC774D7669}" destId="{CE7220E6-0D80-43BE-8A6B-FC75B30DD353}" srcOrd="4" destOrd="0" presId="urn:microsoft.com/office/officeart/2005/8/layout/list1"/>
    <dgm:cxn modelId="{73C3336E-4B84-4831-B7D4-CC2A6225F62E}" type="presParOf" srcId="{CE7220E6-0D80-43BE-8A6B-FC75B30DD353}" destId="{44EFCAA6-FAE8-49A2-AC19-DB41AD81A068}" srcOrd="0" destOrd="0" presId="urn:microsoft.com/office/officeart/2005/8/layout/list1"/>
    <dgm:cxn modelId="{AC46B514-4262-44A1-921D-0C6E89605DB3}" type="presParOf" srcId="{CE7220E6-0D80-43BE-8A6B-FC75B30DD353}" destId="{6C3E6488-64F5-4617-B4F6-7B18C41D13C9}" srcOrd="1" destOrd="0" presId="urn:microsoft.com/office/officeart/2005/8/layout/list1"/>
    <dgm:cxn modelId="{2D940C88-D111-47C3-9289-9E534471C57B}" type="presParOf" srcId="{22A39D8A-601C-4A40-80F0-98FC774D7669}" destId="{D1AAB668-1915-4ABC-BB70-ED52F9A0C37A}" srcOrd="5" destOrd="0" presId="urn:microsoft.com/office/officeart/2005/8/layout/list1"/>
    <dgm:cxn modelId="{A2054968-19E8-4FDB-8137-B248B226A4CE}" type="presParOf" srcId="{22A39D8A-601C-4A40-80F0-98FC774D7669}" destId="{FC98A51A-D9F0-47DC-806F-E79C0CCD3CCB}" srcOrd="6" destOrd="0" presId="urn:microsoft.com/office/officeart/2005/8/layout/list1"/>
    <dgm:cxn modelId="{DAE44D0D-2F46-49DF-B688-4666154A8C2D}" type="presParOf" srcId="{22A39D8A-601C-4A40-80F0-98FC774D7669}" destId="{A9757822-888F-4848-B717-84FD424E7695}" srcOrd="7" destOrd="0" presId="urn:microsoft.com/office/officeart/2005/8/layout/list1"/>
    <dgm:cxn modelId="{4ADC16C3-5FB9-4A84-9D6E-D74469EE585B}" type="presParOf" srcId="{22A39D8A-601C-4A40-80F0-98FC774D7669}" destId="{73101482-FFC7-4FF2-A6FD-2DA20F546BB0}" srcOrd="8" destOrd="0" presId="urn:microsoft.com/office/officeart/2005/8/layout/list1"/>
    <dgm:cxn modelId="{B5699A2F-1735-41EC-800A-C8893052BA09}" type="presParOf" srcId="{73101482-FFC7-4FF2-A6FD-2DA20F546BB0}" destId="{E2B5EFC7-A972-49F1-AC31-7881CFBC87EA}" srcOrd="0" destOrd="0" presId="urn:microsoft.com/office/officeart/2005/8/layout/list1"/>
    <dgm:cxn modelId="{C73C381F-C04B-4213-892F-8C721539280A}" type="presParOf" srcId="{73101482-FFC7-4FF2-A6FD-2DA20F546BB0}" destId="{FC06CF46-C897-4208-8138-872A13C0203D}" srcOrd="1" destOrd="0" presId="urn:microsoft.com/office/officeart/2005/8/layout/list1"/>
    <dgm:cxn modelId="{9ADD97C6-D5C6-4A88-9D8A-5A3706E0A53E}" type="presParOf" srcId="{22A39D8A-601C-4A40-80F0-98FC774D7669}" destId="{08020C70-0194-4497-9A52-7FC796DAC203}" srcOrd="9" destOrd="0" presId="urn:microsoft.com/office/officeart/2005/8/layout/list1"/>
    <dgm:cxn modelId="{595C3913-496F-49C7-940B-E40DD40F2CF9}" type="presParOf" srcId="{22A39D8A-601C-4A40-80F0-98FC774D7669}" destId="{8CDB438E-E73D-45A7-86AF-548050E610FA}" srcOrd="10" destOrd="0" presId="urn:microsoft.com/office/officeart/2005/8/layout/list1"/>
    <dgm:cxn modelId="{97F4E233-581D-4131-B6C4-AA5EF21F3C9E}" type="presParOf" srcId="{22A39D8A-601C-4A40-80F0-98FC774D7669}" destId="{ABE4898F-8197-468C-9386-3C3DA97AD8BA}" srcOrd="11" destOrd="0" presId="urn:microsoft.com/office/officeart/2005/8/layout/list1"/>
    <dgm:cxn modelId="{3A24547F-29D0-4E0D-BA96-91652DDD3331}" type="presParOf" srcId="{22A39D8A-601C-4A40-80F0-98FC774D7669}" destId="{618B04CA-3DC1-4C9E-8B03-D594A8D24C44}" srcOrd="12" destOrd="0" presId="urn:microsoft.com/office/officeart/2005/8/layout/list1"/>
    <dgm:cxn modelId="{05F5C1E2-D36D-4478-976A-23D087352C77}" type="presParOf" srcId="{618B04CA-3DC1-4C9E-8B03-D594A8D24C44}" destId="{35C1A633-0A87-4F37-84B6-15AA4CB59573}" srcOrd="0" destOrd="0" presId="urn:microsoft.com/office/officeart/2005/8/layout/list1"/>
    <dgm:cxn modelId="{A09606BC-9C41-430D-8552-72716334B2B4}" type="presParOf" srcId="{618B04CA-3DC1-4C9E-8B03-D594A8D24C44}" destId="{5724F602-72A2-4044-BC61-21CAB31B617C}" srcOrd="1" destOrd="0" presId="urn:microsoft.com/office/officeart/2005/8/layout/list1"/>
    <dgm:cxn modelId="{44B51A44-BE00-43B5-8E1A-B00DD271D78D}" type="presParOf" srcId="{22A39D8A-601C-4A40-80F0-98FC774D7669}" destId="{A37AA2F9-5471-43BB-A7A7-F8FBEB49FD47}" srcOrd="13" destOrd="0" presId="urn:microsoft.com/office/officeart/2005/8/layout/list1"/>
    <dgm:cxn modelId="{209D52F5-6A9F-4AF6-832C-D54D97F98768}" type="presParOf" srcId="{22A39D8A-601C-4A40-80F0-98FC774D7669}" destId="{43638598-6065-4137-AB92-DDF81D6FF3C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637D3B-7366-465D-87E9-1078E2FBD344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98F66355-0FE6-43F7-9DAF-D9C6913850FB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pl-PL" sz="1400" b="1" dirty="0" smtClean="0">
              <a:solidFill>
                <a:schemeClr val="tx1"/>
              </a:solidFill>
            </a:rPr>
            <a:t>ŚRODKI WŁASNE GMINY WIĘCBORK, </a:t>
          </a:r>
        </a:p>
        <a:p>
          <a:pPr>
            <a:lnSpc>
              <a:spcPct val="90000"/>
            </a:lnSpc>
          </a:pPr>
          <a:r>
            <a:rPr lang="pl-PL" sz="1400" b="1" dirty="0" smtClean="0">
              <a:solidFill>
                <a:schemeClr val="tx1"/>
              </a:solidFill>
            </a:rPr>
            <a:t>PRZEKAZANE DO BUDŻETU OPS</a:t>
          </a:r>
        </a:p>
        <a:p>
          <a:pPr>
            <a:lnSpc>
              <a:spcPct val="90000"/>
            </a:lnSpc>
          </a:pPr>
          <a:r>
            <a:rPr lang="pl-PL" sz="1400" b="0" i="1" dirty="0" smtClean="0">
              <a:solidFill>
                <a:schemeClr val="tx1"/>
              </a:solidFill>
            </a:rPr>
            <a:t>(działania aktywizujące społeczność lokalną)</a:t>
          </a:r>
          <a:endParaRPr lang="pl-PL" sz="1400" b="0" dirty="0">
            <a:solidFill>
              <a:schemeClr val="tx1"/>
            </a:solidFill>
          </a:endParaRPr>
        </a:p>
      </dgm:t>
    </dgm:pt>
    <dgm:pt modelId="{DC2678C5-F9EA-49EC-B4FC-BEE87CD5AEFA}" type="parTrans" cxnId="{69DFB662-BCEC-4503-8A4C-D319E5226FB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F09D776-FA91-4DC3-9202-234E661562E4}" type="sibTrans" cxnId="{69DFB662-BCEC-4503-8A4C-D319E5226FB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17FDBEB-7558-49EF-B944-818D16C15872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ŚRODKI POZYSKANE PRZEZ SAS, w ramach dotacji/grantów: </a:t>
          </a:r>
        </a:p>
        <a:p>
          <a:r>
            <a:rPr lang="pl-PL" sz="1400" b="0" dirty="0" smtClean="0">
              <a:solidFill>
                <a:schemeClr val="tx1"/>
              </a:solidFill>
            </a:rPr>
            <a:t>1. Zarząd Województwa Kujawsko-Pomorskiego</a:t>
          </a:r>
        </a:p>
        <a:p>
          <a:r>
            <a:rPr lang="pl-PL" sz="1400" b="0" dirty="0" smtClean="0">
              <a:solidFill>
                <a:schemeClr val="tx1"/>
              </a:solidFill>
            </a:rPr>
            <a:t>2. Burmistrz Więcborka; </a:t>
          </a:r>
        </a:p>
        <a:p>
          <a:r>
            <a:rPr lang="pl-PL" sz="1400" b="0" dirty="0" smtClean="0">
              <a:solidFill>
                <a:schemeClr val="tx1"/>
              </a:solidFill>
              <a:effectLst/>
            </a:rPr>
            <a:t>3. PFRON</a:t>
          </a:r>
          <a:endParaRPr lang="pl-PL" sz="1400" b="0" i="1" dirty="0">
            <a:solidFill>
              <a:schemeClr val="tx1"/>
            </a:solidFill>
          </a:endParaRPr>
        </a:p>
      </dgm:t>
    </dgm:pt>
    <dgm:pt modelId="{2E9C54FB-3D4B-44FE-A261-BB85262A3195}" type="parTrans" cxnId="{2CA08961-5A4F-456C-98EF-1C17318584A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4786B43B-4626-4B9E-82C4-676FC8EFC951}" type="sibTrans" cxnId="{2CA08961-5A4F-456C-98EF-1C17318584AD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BAD14CA6-6E6A-4B88-82F9-FF7FBB1F8537}">
      <dgm:prSet custT="1"/>
      <dgm:spPr/>
      <dgm:t>
        <a:bodyPr/>
        <a:lstStyle/>
        <a:p>
          <a:pPr algn="ctr"/>
          <a:r>
            <a:rPr lang="pl-PL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Udział w zajęciach jest BEZPŁATNY</a:t>
          </a:r>
          <a:endParaRPr lang="pl-PL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0BC4C3-C2B2-42C1-B9B2-4CEB8215D858}" type="parTrans" cxnId="{34F9845D-02CB-4D9D-B584-01B2DCE9D6C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2EC99B1D-A52E-44DE-B2FB-7278E280A87D}" type="sibTrans" cxnId="{34F9845D-02CB-4D9D-B584-01B2DCE9D6C3}">
      <dgm:prSet/>
      <dgm:spPr/>
      <dgm:t>
        <a:bodyPr/>
        <a:lstStyle/>
        <a:p>
          <a:endParaRPr lang="pl-PL">
            <a:solidFill>
              <a:schemeClr val="tx1"/>
            </a:solidFill>
          </a:endParaRPr>
        </a:p>
      </dgm:t>
    </dgm:pt>
    <dgm:pt modelId="{5E5279E3-ADAF-405B-B364-3F8DD69AEA47}" type="pres">
      <dgm:prSet presAssocID="{C8637D3B-7366-465D-87E9-1078E2FBD34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4893ED5-2825-4CF5-B47C-F6BA231CCA56}" type="pres">
      <dgm:prSet presAssocID="{98F66355-0FE6-43F7-9DAF-D9C6913850FB}" presName="parentLin" presStyleCnt="0"/>
      <dgm:spPr/>
    </dgm:pt>
    <dgm:pt modelId="{4FE5B6E2-48DF-4CE7-A962-AA273CF1BC64}" type="pres">
      <dgm:prSet presAssocID="{98F66355-0FE6-43F7-9DAF-D9C6913850FB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3C7FE3CB-29DC-47EB-A120-33785A89C866}" type="pres">
      <dgm:prSet presAssocID="{98F66355-0FE6-43F7-9DAF-D9C6913850F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2EA409-90AF-4266-8F67-B8A68F65ACC2}" type="pres">
      <dgm:prSet presAssocID="{98F66355-0FE6-43F7-9DAF-D9C6913850FB}" presName="negativeSpace" presStyleCnt="0"/>
      <dgm:spPr/>
    </dgm:pt>
    <dgm:pt modelId="{BB16A28E-678E-4B59-9232-3AC358E87CE4}" type="pres">
      <dgm:prSet presAssocID="{98F66355-0FE6-43F7-9DAF-D9C6913850FB}" presName="childText" presStyleLbl="conFgAcc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3D367785-0ED4-431D-BAC8-AD05229557E4}" type="pres">
      <dgm:prSet presAssocID="{BF09D776-FA91-4DC3-9202-234E661562E4}" presName="spaceBetweenRectangles" presStyleCnt="0"/>
      <dgm:spPr/>
    </dgm:pt>
    <dgm:pt modelId="{517FF468-9F6B-4A6A-AB06-FCF529974C3B}" type="pres">
      <dgm:prSet presAssocID="{B17FDBEB-7558-49EF-B944-818D16C15872}" presName="parentLin" presStyleCnt="0"/>
      <dgm:spPr/>
    </dgm:pt>
    <dgm:pt modelId="{8AB12974-BA80-42FE-B3D6-4D245416CE65}" type="pres">
      <dgm:prSet presAssocID="{B17FDBEB-7558-49EF-B944-818D16C15872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6C778B14-C845-4647-95F1-50DE4823EF52}" type="pres">
      <dgm:prSet presAssocID="{B17FDBEB-7558-49EF-B944-818D16C1587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1F4136-86B8-4755-BADE-9C854A1BEAC4}" type="pres">
      <dgm:prSet presAssocID="{B17FDBEB-7558-49EF-B944-818D16C15872}" presName="negativeSpace" presStyleCnt="0"/>
      <dgm:spPr/>
    </dgm:pt>
    <dgm:pt modelId="{483011DF-0683-486B-AB13-D72CC8177863}" type="pres">
      <dgm:prSet presAssocID="{B17FDBEB-7558-49EF-B944-818D16C15872}" presName="childText" presStyleLbl="conFgAcc1" presStyleIdx="1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C9C78D91-4AB9-4193-9070-4AA07DB187BB}" type="pres">
      <dgm:prSet presAssocID="{4786B43B-4626-4B9E-82C4-676FC8EFC951}" presName="spaceBetweenRectangles" presStyleCnt="0"/>
      <dgm:spPr/>
    </dgm:pt>
    <dgm:pt modelId="{CB929C81-B4B8-4D98-BD7D-54D0819DA08E}" type="pres">
      <dgm:prSet presAssocID="{BAD14CA6-6E6A-4B88-82F9-FF7FBB1F8537}" presName="parentLin" presStyleCnt="0"/>
      <dgm:spPr/>
    </dgm:pt>
    <dgm:pt modelId="{695FF35E-AC3A-45C9-AFDA-C10DC916AB74}" type="pres">
      <dgm:prSet presAssocID="{BAD14CA6-6E6A-4B88-82F9-FF7FBB1F8537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A08770D9-7700-464B-BA85-6B4373946452}" type="pres">
      <dgm:prSet presAssocID="{BAD14CA6-6E6A-4B88-82F9-FF7FBB1F853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F7BD66-409C-4FBC-B024-B58C513202BE}" type="pres">
      <dgm:prSet presAssocID="{BAD14CA6-6E6A-4B88-82F9-FF7FBB1F8537}" presName="negativeSpace" presStyleCnt="0"/>
      <dgm:spPr/>
    </dgm:pt>
    <dgm:pt modelId="{8CB224D7-6179-46BE-8751-9951FA39DE07}" type="pres">
      <dgm:prSet presAssocID="{BAD14CA6-6E6A-4B88-82F9-FF7FBB1F8537}" presName="childText" presStyleLbl="conFgAcc1" presStyleIdx="2" presStyleCnt="3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43EE73E9-D2EE-4AC4-A218-7B9C357EBE60}" type="presOf" srcId="{BAD14CA6-6E6A-4B88-82F9-FF7FBB1F8537}" destId="{A08770D9-7700-464B-BA85-6B4373946452}" srcOrd="1" destOrd="0" presId="urn:microsoft.com/office/officeart/2005/8/layout/list1"/>
    <dgm:cxn modelId="{676EE70D-8D16-4AA2-BB6D-FBC707ED1551}" type="presOf" srcId="{98F66355-0FE6-43F7-9DAF-D9C6913850FB}" destId="{4FE5B6E2-48DF-4CE7-A962-AA273CF1BC64}" srcOrd="0" destOrd="0" presId="urn:microsoft.com/office/officeart/2005/8/layout/list1"/>
    <dgm:cxn modelId="{09C24B82-1210-45A3-A283-34EDE8567DCE}" type="presOf" srcId="{C8637D3B-7366-465D-87E9-1078E2FBD344}" destId="{5E5279E3-ADAF-405B-B364-3F8DD69AEA47}" srcOrd="0" destOrd="0" presId="urn:microsoft.com/office/officeart/2005/8/layout/list1"/>
    <dgm:cxn modelId="{69DFB662-BCEC-4503-8A4C-D319E5226FB3}" srcId="{C8637D3B-7366-465D-87E9-1078E2FBD344}" destId="{98F66355-0FE6-43F7-9DAF-D9C6913850FB}" srcOrd="0" destOrd="0" parTransId="{DC2678C5-F9EA-49EC-B4FC-BEE87CD5AEFA}" sibTransId="{BF09D776-FA91-4DC3-9202-234E661562E4}"/>
    <dgm:cxn modelId="{34F9845D-02CB-4D9D-B584-01B2DCE9D6C3}" srcId="{C8637D3B-7366-465D-87E9-1078E2FBD344}" destId="{BAD14CA6-6E6A-4B88-82F9-FF7FBB1F8537}" srcOrd="2" destOrd="0" parTransId="{720BC4C3-C2B2-42C1-B9B2-4CEB8215D858}" sibTransId="{2EC99B1D-A52E-44DE-B2FB-7278E280A87D}"/>
    <dgm:cxn modelId="{867F55A6-F0EF-4361-96CE-2BBC4863D76B}" type="presOf" srcId="{B17FDBEB-7558-49EF-B944-818D16C15872}" destId="{6C778B14-C845-4647-95F1-50DE4823EF52}" srcOrd="1" destOrd="0" presId="urn:microsoft.com/office/officeart/2005/8/layout/list1"/>
    <dgm:cxn modelId="{12628253-2EE9-4369-8220-73CBDE9402B8}" type="presOf" srcId="{B17FDBEB-7558-49EF-B944-818D16C15872}" destId="{8AB12974-BA80-42FE-B3D6-4D245416CE65}" srcOrd="0" destOrd="0" presId="urn:microsoft.com/office/officeart/2005/8/layout/list1"/>
    <dgm:cxn modelId="{C8DEFC3D-DE98-4889-BAC4-D2B3B5971F85}" type="presOf" srcId="{BAD14CA6-6E6A-4B88-82F9-FF7FBB1F8537}" destId="{695FF35E-AC3A-45C9-AFDA-C10DC916AB74}" srcOrd="0" destOrd="0" presId="urn:microsoft.com/office/officeart/2005/8/layout/list1"/>
    <dgm:cxn modelId="{422B702E-9441-46F0-8B7D-016897B57E0D}" type="presOf" srcId="{98F66355-0FE6-43F7-9DAF-D9C6913850FB}" destId="{3C7FE3CB-29DC-47EB-A120-33785A89C866}" srcOrd="1" destOrd="0" presId="urn:microsoft.com/office/officeart/2005/8/layout/list1"/>
    <dgm:cxn modelId="{2CA08961-5A4F-456C-98EF-1C17318584AD}" srcId="{C8637D3B-7366-465D-87E9-1078E2FBD344}" destId="{B17FDBEB-7558-49EF-B944-818D16C15872}" srcOrd="1" destOrd="0" parTransId="{2E9C54FB-3D4B-44FE-A261-BB85262A3195}" sibTransId="{4786B43B-4626-4B9E-82C4-676FC8EFC951}"/>
    <dgm:cxn modelId="{FF9FB67E-7563-46FA-809A-1CDCBD2801A7}" type="presParOf" srcId="{5E5279E3-ADAF-405B-B364-3F8DD69AEA47}" destId="{A4893ED5-2825-4CF5-B47C-F6BA231CCA56}" srcOrd="0" destOrd="0" presId="urn:microsoft.com/office/officeart/2005/8/layout/list1"/>
    <dgm:cxn modelId="{16CA050C-49B0-4D5E-A85E-4C3599779D44}" type="presParOf" srcId="{A4893ED5-2825-4CF5-B47C-F6BA231CCA56}" destId="{4FE5B6E2-48DF-4CE7-A962-AA273CF1BC64}" srcOrd="0" destOrd="0" presId="urn:microsoft.com/office/officeart/2005/8/layout/list1"/>
    <dgm:cxn modelId="{46898264-EEF8-49C7-B87F-B760EBDCF5BA}" type="presParOf" srcId="{A4893ED5-2825-4CF5-B47C-F6BA231CCA56}" destId="{3C7FE3CB-29DC-47EB-A120-33785A89C866}" srcOrd="1" destOrd="0" presId="urn:microsoft.com/office/officeart/2005/8/layout/list1"/>
    <dgm:cxn modelId="{3EF2688C-ED21-4365-9534-21AB88849E88}" type="presParOf" srcId="{5E5279E3-ADAF-405B-B364-3F8DD69AEA47}" destId="{EE2EA409-90AF-4266-8F67-B8A68F65ACC2}" srcOrd="1" destOrd="0" presId="urn:microsoft.com/office/officeart/2005/8/layout/list1"/>
    <dgm:cxn modelId="{D0747F19-2890-47DD-B9DE-FE7750D9DB24}" type="presParOf" srcId="{5E5279E3-ADAF-405B-B364-3F8DD69AEA47}" destId="{BB16A28E-678E-4B59-9232-3AC358E87CE4}" srcOrd="2" destOrd="0" presId="urn:microsoft.com/office/officeart/2005/8/layout/list1"/>
    <dgm:cxn modelId="{9000F48D-655D-492E-8DF4-4713386BCF32}" type="presParOf" srcId="{5E5279E3-ADAF-405B-B364-3F8DD69AEA47}" destId="{3D367785-0ED4-431D-BAC8-AD05229557E4}" srcOrd="3" destOrd="0" presId="urn:microsoft.com/office/officeart/2005/8/layout/list1"/>
    <dgm:cxn modelId="{A4AE09CE-1FCB-4B25-AF2F-741DD3097B8E}" type="presParOf" srcId="{5E5279E3-ADAF-405B-B364-3F8DD69AEA47}" destId="{517FF468-9F6B-4A6A-AB06-FCF529974C3B}" srcOrd="4" destOrd="0" presId="urn:microsoft.com/office/officeart/2005/8/layout/list1"/>
    <dgm:cxn modelId="{239E9080-6ED0-4602-BC27-304FB65C899B}" type="presParOf" srcId="{517FF468-9F6B-4A6A-AB06-FCF529974C3B}" destId="{8AB12974-BA80-42FE-B3D6-4D245416CE65}" srcOrd="0" destOrd="0" presId="urn:microsoft.com/office/officeart/2005/8/layout/list1"/>
    <dgm:cxn modelId="{B4470B77-8A37-4A81-833F-D29806AFE06A}" type="presParOf" srcId="{517FF468-9F6B-4A6A-AB06-FCF529974C3B}" destId="{6C778B14-C845-4647-95F1-50DE4823EF52}" srcOrd="1" destOrd="0" presId="urn:microsoft.com/office/officeart/2005/8/layout/list1"/>
    <dgm:cxn modelId="{6156228B-FC23-4CA4-B7BD-9EF4833D418C}" type="presParOf" srcId="{5E5279E3-ADAF-405B-B364-3F8DD69AEA47}" destId="{B01F4136-86B8-4755-BADE-9C854A1BEAC4}" srcOrd="5" destOrd="0" presId="urn:microsoft.com/office/officeart/2005/8/layout/list1"/>
    <dgm:cxn modelId="{B6C9809E-C17B-4FDD-8628-7CB7549EB332}" type="presParOf" srcId="{5E5279E3-ADAF-405B-B364-3F8DD69AEA47}" destId="{483011DF-0683-486B-AB13-D72CC8177863}" srcOrd="6" destOrd="0" presId="urn:microsoft.com/office/officeart/2005/8/layout/list1"/>
    <dgm:cxn modelId="{D2C9059C-FCB3-401F-BBBA-1C26F7CC0FF1}" type="presParOf" srcId="{5E5279E3-ADAF-405B-B364-3F8DD69AEA47}" destId="{C9C78D91-4AB9-4193-9070-4AA07DB187BB}" srcOrd="7" destOrd="0" presId="urn:microsoft.com/office/officeart/2005/8/layout/list1"/>
    <dgm:cxn modelId="{9785A95C-B8C6-4B45-860D-FC00FEABA858}" type="presParOf" srcId="{5E5279E3-ADAF-405B-B364-3F8DD69AEA47}" destId="{CB929C81-B4B8-4D98-BD7D-54D0819DA08E}" srcOrd="8" destOrd="0" presId="urn:microsoft.com/office/officeart/2005/8/layout/list1"/>
    <dgm:cxn modelId="{4AE1861A-3F12-4679-925A-0DD41A3495A7}" type="presParOf" srcId="{CB929C81-B4B8-4D98-BD7D-54D0819DA08E}" destId="{695FF35E-AC3A-45C9-AFDA-C10DC916AB74}" srcOrd="0" destOrd="0" presId="urn:microsoft.com/office/officeart/2005/8/layout/list1"/>
    <dgm:cxn modelId="{E5B38850-175F-43C1-8600-58E6A0B57670}" type="presParOf" srcId="{CB929C81-B4B8-4D98-BD7D-54D0819DA08E}" destId="{A08770D9-7700-464B-BA85-6B4373946452}" srcOrd="1" destOrd="0" presId="urn:microsoft.com/office/officeart/2005/8/layout/list1"/>
    <dgm:cxn modelId="{AFB7E632-23A4-43C7-B29D-D5A9B1852FD7}" type="presParOf" srcId="{5E5279E3-ADAF-405B-B364-3F8DD69AEA47}" destId="{0FF7BD66-409C-4FBC-B024-B58C513202BE}" srcOrd="9" destOrd="0" presId="urn:microsoft.com/office/officeart/2005/8/layout/list1"/>
    <dgm:cxn modelId="{4CA1076A-70A0-4DEA-B445-07C59263AAC1}" type="presParOf" srcId="{5E5279E3-ADAF-405B-B364-3F8DD69AEA47}" destId="{8CB224D7-6179-46BE-8751-9951FA39DE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80F89-E278-4426-AF35-D45FCC9BE1BD}">
      <dsp:nvSpPr>
        <dsp:cNvPr id="0" name=""/>
        <dsp:cNvSpPr/>
      </dsp:nvSpPr>
      <dsp:spPr>
        <a:xfrm>
          <a:off x="792094" y="52"/>
          <a:ext cx="6408699" cy="648704"/>
        </a:xfrm>
        <a:prstGeom prst="roundRect">
          <a:avLst>
            <a:gd name="adj" fmla="val 10000"/>
          </a:avLst>
        </a:prstGeom>
        <a:solidFill>
          <a:srgbClr val="99CC0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smtClean="0">
              <a:solidFill>
                <a:schemeClr val="tx1"/>
              </a:solidFill>
            </a:rPr>
            <a:t>ZADANIA Z ZAKRESU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smtClean="0">
              <a:solidFill>
                <a:schemeClr val="tx1"/>
              </a:solidFill>
            </a:rPr>
            <a:t>POMOCY SPOŁECZNEJ I INTEGRACJI SPOŁECZNEJ  </a:t>
          </a:r>
          <a:endParaRPr lang="pl-PL" sz="1700" b="1" kern="1200" dirty="0">
            <a:solidFill>
              <a:schemeClr val="tx1"/>
            </a:solidFill>
          </a:endParaRPr>
        </a:p>
      </dsp:txBody>
      <dsp:txXfrm>
        <a:off x="811094" y="19052"/>
        <a:ext cx="6370699" cy="610704"/>
      </dsp:txXfrm>
    </dsp:sp>
    <dsp:sp modelId="{0430A9CA-53E8-44D7-8CDD-782320D1C48A}">
      <dsp:nvSpPr>
        <dsp:cNvPr id="0" name=""/>
        <dsp:cNvSpPr/>
      </dsp:nvSpPr>
      <dsp:spPr>
        <a:xfrm>
          <a:off x="1252422" y="765524"/>
          <a:ext cx="648704" cy="648704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A3A3D-CAD2-41F0-B267-868EFC17C9A0}">
      <dsp:nvSpPr>
        <dsp:cNvPr id="0" name=""/>
        <dsp:cNvSpPr/>
      </dsp:nvSpPr>
      <dsp:spPr>
        <a:xfrm>
          <a:off x="305750" y="765524"/>
          <a:ext cx="7381386" cy="648704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500" b="1" kern="1200" smtClean="0">
              <a:solidFill>
                <a:schemeClr val="tx1"/>
              </a:solidFill>
            </a:rPr>
            <a:t>przyznawanie i wypłacanie świadczeń</a:t>
          </a:r>
          <a:endParaRPr lang="pl-PL" sz="1500" b="1" kern="1200" dirty="0">
            <a:solidFill>
              <a:schemeClr val="tx1"/>
            </a:solidFill>
          </a:endParaRPr>
        </a:p>
      </dsp:txBody>
      <dsp:txXfrm>
        <a:off x="337423" y="797197"/>
        <a:ext cx="7318040" cy="585358"/>
      </dsp:txXfrm>
    </dsp:sp>
    <dsp:sp modelId="{0D565835-B0AF-4D09-B7B0-7EE8C76324CD}">
      <dsp:nvSpPr>
        <dsp:cNvPr id="0" name=""/>
        <dsp:cNvSpPr/>
      </dsp:nvSpPr>
      <dsp:spPr>
        <a:xfrm>
          <a:off x="1252422" y="1492073"/>
          <a:ext cx="648704" cy="648704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795D-72FC-4EE9-9BCC-A83DABFBCE6D}">
      <dsp:nvSpPr>
        <dsp:cNvPr id="0" name=""/>
        <dsp:cNvSpPr/>
      </dsp:nvSpPr>
      <dsp:spPr>
        <a:xfrm>
          <a:off x="305750" y="1492073"/>
          <a:ext cx="7381386" cy="648704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93778"/>
            <a:satOff val="-1732"/>
            <a:lumOff val="8032"/>
            <a:alphaOff val="-1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500" b="1" kern="1200" smtClean="0">
              <a:solidFill>
                <a:schemeClr val="tx1"/>
              </a:solidFill>
              <a:latin typeface="+mn-lt"/>
            </a:rPr>
            <a:t>świadczenie pracy socjalnej</a:t>
          </a:r>
          <a:endParaRPr lang="pl-PL" sz="1500" b="1" kern="1200" dirty="0" smtClean="0">
            <a:solidFill>
              <a:schemeClr val="tx1"/>
            </a:solidFill>
          </a:endParaRPr>
        </a:p>
      </dsp:txBody>
      <dsp:txXfrm>
        <a:off x="337423" y="1523746"/>
        <a:ext cx="7318040" cy="585358"/>
      </dsp:txXfrm>
    </dsp:sp>
    <dsp:sp modelId="{F6573D94-9E41-4EA2-8C10-E35034EAA467}">
      <dsp:nvSpPr>
        <dsp:cNvPr id="0" name=""/>
        <dsp:cNvSpPr/>
      </dsp:nvSpPr>
      <dsp:spPr>
        <a:xfrm>
          <a:off x="1252422" y="2218623"/>
          <a:ext cx="648704" cy="648704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9FBAD-E237-4B0C-A041-C814D575955F}">
      <dsp:nvSpPr>
        <dsp:cNvPr id="0" name=""/>
        <dsp:cNvSpPr/>
      </dsp:nvSpPr>
      <dsp:spPr>
        <a:xfrm>
          <a:off x="305750" y="2218623"/>
          <a:ext cx="7381386" cy="648704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500" b="1" kern="1200" smtClean="0">
              <a:solidFill>
                <a:schemeClr val="tx1"/>
              </a:solidFill>
              <a:latin typeface="+mn-lt"/>
            </a:rPr>
            <a:t>prowadzenie i rozwój niezbędnej infrastruktury socjalnej</a:t>
          </a:r>
          <a:endParaRPr lang="pl-PL" sz="1500" b="1" kern="1200" dirty="0" smtClean="0">
            <a:solidFill>
              <a:schemeClr val="tx1"/>
            </a:solidFill>
          </a:endParaRPr>
        </a:p>
      </dsp:txBody>
      <dsp:txXfrm>
        <a:off x="337423" y="2250296"/>
        <a:ext cx="7318040" cy="585358"/>
      </dsp:txXfrm>
    </dsp:sp>
    <dsp:sp modelId="{399C3DD8-B21B-4551-9682-FFF822847D66}">
      <dsp:nvSpPr>
        <dsp:cNvPr id="0" name=""/>
        <dsp:cNvSpPr/>
      </dsp:nvSpPr>
      <dsp:spPr>
        <a:xfrm>
          <a:off x="1252422" y="2945172"/>
          <a:ext cx="648704" cy="648704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DFA6D-ADB9-42F0-8D92-84422C579291}">
      <dsp:nvSpPr>
        <dsp:cNvPr id="0" name=""/>
        <dsp:cNvSpPr/>
      </dsp:nvSpPr>
      <dsp:spPr>
        <a:xfrm>
          <a:off x="305750" y="2945172"/>
          <a:ext cx="7381386" cy="648704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281334"/>
            <a:satOff val="-5195"/>
            <a:lumOff val="24095"/>
            <a:alphaOff val="-3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500" b="1" kern="1200" smtClean="0">
              <a:solidFill>
                <a:schemeClr val="tx1"/>
              </a:solidFill>
              <a:latin typeface="+mn-lt"/>
            </a:rPr>
            <a:t>analiza i ocena zjawisk rodzących zapotrzebowanie na świadczenia z pomocy społecznej</a:t>
          </a:r>
          <a:endParaRPr lang="pl-PL" sz="1500" b="1" kern="1200" dirty="0" smtClean="0">
            <a:solidFill>
              <a:schemeClr val="tx1"/>
            </a:solidFill>
          </a:endParaRPr>
        </a:p>
      </dsp:txBody>
      <dsp:txXfrm>
        <a:off x="337423" y="2976845"/>
        <a:ext cx="7318040" cy="585358"/>
      </dsp:txXfrm>
    </dsp:sp>
    <dsp:sp modelId="{B9B80E19-72C0-45DE-8FF1-26A875782B4C}">
      <dsp:nvSpPr>
        <dsp:cNvPr id="0" name=""/>
        <dsp:cNvSpPr/>
      </dsp:nvSpPr>
      <dsp:spPr>
        <a:xfrm>
          <a:off x="1252422" y="3671722"/>
          <a:ext cx="648704" cy="648704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2E49D-6728-4DE9-B560-0BB9F2962109}">
      <dsp:nvSpPr>
        <dsp:cNvPr id="0" name=""/>
        <dsp:cNvSpPr/>
      </dsp:nvSpPr>
      <dsp:spPr>
        <a:xfrm>
          <a:off x="305750" y="3671722"/>
          <a:ext cx="7381386" cy="648704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-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b="1" kern="1200" smtClean="0">
              <a:solidFill>
                <a:schemeClr val="tx1"/>
              </a:solidFill>
              <a:latin typeface="+mn-lt"/>
            </a:rPr>
            <a:t>aktywizowanie mieszkańców gminy (działania środowiskowe, aktywna integracja)</a:t>
          </a:r>
          <a:endParaRPr lang="pl-PL" sz="1500" b="1" kern="1200" dirty="0">
            <a:solidFill>
              <a:schemeClr val="tx1"/>
            </a:solidFill>
          </a:endParaRPr>
        </a:p>
      </dsp:txBody>
      <dsp:txXfrm>
        <a:off x="337423" y="3703395"/>
        <a:ext cx="7318040" cy="585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80F89-E278-4426-AF35-D45FCC9BE1BD}">
      <dsp:nvSpPr>
        <dsp:cNvPr id="0" name=""/>
        <dsp:cNvSpPr/>
      </dsp:nvSpPr>
      <dsp:spPr>
        <a:xfrm>
          <a:off x="512243" y="146053"/>
          <a:ext cx="6968401" cy="583236"/>
        </a:xfrm>
        <a:prstGeom prst="roundRect">
          <a:avLst>
            <a:gd name="adj" fmla="val 10000"/>
          </a:avLst>
        </a:prstGeom>
        <a:solidFill>
          <a:srgbClr val="99CC00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dirty="0" smtClean="0">
              <a:solidFill>
                <a:schemeClr val="tx1"/>
              </a:solidFill>
            </a:rPr>
            <a:t>DODATKOWE ZADANIA  </a:t>
          </a:r>
          <a:endParaRPr lang="pl-PL" sz="3300" b="1" kern="1200" dirty="0">
            <a:solidFill>
              <a:schemeClr val="tx1"/>
            </a:solidFill>
          </a:endParaRPr>
        </a:p>
      </dsp:txBody>
      <dsp:txXfrm>
        <a:off x="529325" y="163135"/>
        <a:ext cx="6934237" cy="549072"/>
      </dsp:txXfrm>
    </dsp:sp>
    <dsp:sp modelId="{0430A9CA-53E8-44D7-8CDD-782320D1C48A}">
      <dsp:nvSpPr>
        <dsp:cNvPr id="0" name=""/>
        <dsp:cNvSpPr/>
      </dsp:nvSpPr>
      <dsp:spPr>
        <a:xfrm>
          <a:off x="1454939" y="834273"/>
          <a:ext cx="583236" cy="583236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BA3A3D-CAD2-41F0-B267-868EFC17C9A0}">
      <dsp:nvSpPr>
        <dsp:cNvPr id="0" name=""/>
        <dsp:cNvSpPr/>
      </dsp:nvSpPr>
      <dsp:spPr>
        <a:xfrm>
          <a:off x="6209" y="860784"/>
          <a:ext cx="7980468" cy="530214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  <a:latin typeface="+mn-lt"/>
            </a:rPr>
            <a:t>świadczenia rodzinne i fundusz alimentacyjny </a:t>
          </a:r>
          <a:r>
            <a:rPr lang="pl-PL" sz="1600" b="1" kern="1200" dirty="0" smtClean="0">
              <a:solidFill>
                <a:srgbClr val="FF0000"/>
              </a:solidFill>
              <a:latin typeface="+mn-lt"/>
            </a:rPr>
            <a:t>(w tym Rządowy Program Rodzina 500+)</a:t>
          </a:r>
          <a:endParaRPr lang="pl-PL" sz="1600" b="1" kern="1200" dirty="0">
            <a:solidFill>
              <a:srgbClr val="FF0000"/>
            </a:solidFill>
          </a:endParaRPr>
        </a:p>
      </dsp:txBody>
      <dsp:txXfrm>
        <a:off x="32097" y="886672"/>
        <a:ext cx="7928692" cy="478438"/>
      </dsp:txXfrm>
    </dsp:sp>
    <dsp:sp modelId="{0D565835-B0AF-4D09-B7B0-7EE8C76324CD}">
      <dsp:nvSpPr>
        <dsp:cNvPr id="0" name=""/>
        <dsp:cNvSpPr/>
      </dsp:nvSpPr>
      <dsp:spPr>
        <a:xfrm>
          <a:off x="1454939" y="1487498"/>
          <a:ext cx="583236" cy="583236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795D-72FC-4EE9-9BCC-A83DABFBCE6D}">
      <dsp:nvSpPr>
        <dsp:cNvPr id="0" name=""/>
        <dsp:cNvSpPr/>
      </dsp:nvSpPr>
      <dsp:spPr>
        <a:xfrm>
          <a:off x="6209" y="1487498"/>
          <a:ext cx="7980468" cy="583236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93778"/>
            <a:satOff val="-1732"/>
            <a:lumOff val="8032"/>
            <a:alphaOff val="-1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 smtClean="0">
              <a:solidFill>
                <a:schemeClr val="tx1"/>
              </a:solidFill>
              <a:latin typeface="+mn-lt"/>
            </a:rPr>
            <a:t>przeciwdziałanie przemocy w rodzinie</a:t>
          </a:r>
          <a:endParaRPr lang="pl-PL" sz="1600" b="1" kern="1200" dirty="0" smtClean="0">
            <a:solidFill>
              <a:schemeClr val="tx1"/>
            </a:solidFill>
          </a:endParaRPr>
        </a:p>
      </dsp:txBody>
      <dsp:txXfrm>
        <a:off x="34685" y="1515974"/>
        <a:ext cx="7923516" cy="526284"/>
      </dsp:txXfrm>
    </dsp:sp>
    <dsp:sp modelId="{F6573D94-9E41-4EA2-8C10-E35034EAA467}">
      <dsp:nvSpPr>
        <dsp:cNvPr id="0" name=""/>
        <dsp:cNvSpPr/>
      </dsp:nvSpPr>
      <dsp:spPr>
        <a:xfrm>
          <a:off x="1454939" y="2140723"/>
          <a:ext cx="583236" cy="583236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9FBAD-E237-4B0C-A041-C814D575955F}">
      <dsp:nvSpPr>
        <dsp:cNvPr id="0" name=""/>
        <dsp:cNvSpPr/>
      </dsp:nvSpPr>
      <dsp:spPr>
        <a:xfrm>
          <a:off x="6209" y="2140723"/>
          <a:ext cx="7980468" cy="583236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187556"/>
            <a:satOff val="-3464"/>
            <a:lumOff val="16063"/>
            <a:alphaOff val="-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  <a:latin typeface="+mn-lt"/>
            </a:rPr>
            <a:t>wsparcie rodziny z trudnościami opiekuńczo-wychowawczymi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34685" y="2169199"/>
        <a:ext cx="7923516" cy="526284"/>
      </dsp:txXfrm>
    </dsp:sp>
    <dsp:sp modelId="{399C3DD8-B21B-4551-9682-FFF822847D66}">
      <dsp:nvSpPr>
        <dsp:cNvPr id="0" name=""/>
        <dsp:cNvSpPr/>
      </dsp:nvSpPr>
      <dsp:spPr>
        <a:xfrm>
          <a:off x="1454939" y="2793948"/>
          <a:ext cx="583236" cy="583236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DFA6D-ADB9-42F0-8D92-84422C579291}">
      <dsp:nvSpPr>
        <dsp:cNvPr id="0" name=""/>
        <dsp:cNvSpPr/>
      </dsp:nvSpPr>
      <dsp:spPr>
        <a:xfrm>
          <a:off x="6209" y="2793948"/>
          <a:ext cx="7980468" cy="583236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281334"/>
            <a:satOff val="-5195"/>
            <a:lumOff val="24095"/>
            <a:alphaOff val="-3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b="1" kern="1200" dirty="0" smtClean="0">
              <a:solidFill>
                <a:schemeClr val="tx1"/>
              </a:solidFill>
              <a:latin typeface="+mn-lt"/>
            </a:rPr>
            <a:t>profilaktyka i rozwiązywania problemów alkoholowych oraz innych uzależnień</a:t>
          </a:r>
          <a:endParaRPr lang="pl-PL" sz="1600" b="1" kern="1200" dirty="0" smtClean="0">
            <a:solidFill>
              <a:schemeClr val="tx1"/>
            </a:solidFill>
          </a:endParaRPr>
        </a:p>
      </dsp:txBody>
      <dsp:txXfrm>
        <a:off x="34685" y="2822424"/>
        <a:ext cx="7923516" cy="526284"/>
      </dsp:txXfrm>
    </dsp:sp>
    <dsp:sp modelId="{B9B80E19-72C0-45DE-8FF1-26A875782B4C}">
      <dsp:nvSpPr>
        <dsp:cNvPr id="0" name=""/>
        <dsp:cNvSpPr/>
      </dsp:nvSpPr>
      <dsp:spPr>
        <a:xfrm>
          <a:off x="1454939" y="3447173"/>
          <a:ext cx="583236" cy="583236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2E49D-6728-4DE9-B560-0BB9F2962109}">
      <dsp:nvSpPr>
        <dsp:cNvPr id="0" name=""/>
        <dsp:cNvSpPr/>
      </dsp:nvSpPr>
      <dsp:spPr>
        <a:xfrm>
          <a:off x="6209" y="3447173"/>
          <a:ext cx="7980468" cy="583236"/>
        </a:xfrm>
        <a:prstGeom prst="roundRect">
          <a:avLst>
            <a:gd name="adj" fmla="val 16670"/>
          </a:avLst>
        </a:prstGeom>
        <a:solidFill>
          <a:schemeClr val="accent1">
            <a:shade val="90000"/>
            <a:hueOff val="375112"/>
            <a:satOff val="-6927"/>
            <a:lumOff val="32127"/>
            <a:alphaOff val="-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  <a:latin typeface="+mn-lt"/>
            </a:rPr>
            <a:t>prace społecznie użytecznych</a:t>
          </a:r>
          <a:endParaRPr lang="pl-PL" sz="1600" b="1" kern="1200" dirty="0">
            <a:solidFill>
              <a:schemeClr val="tx1"/>
            </a:solidFill>
          </a:endParaRPr>
        </a:p>
      </dsp:txBody>
      <dsp:txXfrm>
        <a:off x="34685" y="3475649"/>
        <a:ext cx="7923516" cy="5262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5A2C7-7B93-4A23-8196-CA155026EC8E}">
      <dsp:nvSpPr>
        <dsp:cNvPr id="0" name=""/>
        <dsp:cNvSpPr/>
      </dsp:nvSpPr>
      <dsp:spPr>
        <a:xfrm>
          <a:off x="3266321" y="3208963"/>
          <a:ext cx="1892293" cy="189229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effectLst/>
            </a:rPr>
            <a:t>OŚRODEK</a:t>
          </a:r>
          <a:endParaRPr lang="pl-PL" sz="2000" b="1" kern="1200" dirty="0">
            <a:effectLst/>
          </a:endParaRPr>
        </a:p>
      </dsp:txBody>
      <dsp:txXfrm>
        <a:off x="3543441" y="3486083"/>
        <a:ext cx="1338053" cy="1338053"/>
      </dsp:txXfrm>
    </dsp:sp>
    <dsp:sp modelId="{2E993E82-77DC-482A-8480-96D7FD2DD436}">
      <dsp:nvSpPr>
        <dsp:cNvPr id="0" name=""/>
        <dsp:cNvSpPr/>
      </dsp:nvSpPr>
      <dsp:spPr>
        <a:xfrm rot="10800000">
          <a:off x="773060" y="3970933"/>
          <a:ext cx="2121165" cy="368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592ADC-C6CE-40C3-A747-8EBCD7E63327}">
      <dsp:nvSpPr>
        <dsp:cNvPr id="0" name=""/>
        <dsp:cNvSpPr/>
      </dsp:nvSpPr>
      <dsp:spPr>
        <a:xfrm>
          <a:off x="-51749" y="3673435"/>
          <a:ext cx="1204186" cy="96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Klub Seniora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42 osoby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101 spotkań</a:t>
          </a:r>
          <a:endParaRPr lang="pl-PL" sz="1200" b="1" kern="1200" dirty="0">
            <a:effectLst/>
          </a:endParaRPr>
        </a:p>
      </dsp:txBody>
      <dsp:txXfrm>
        <a:off x="-23533" y="3701651"/>
        <a:ext cx="1147754" cy="906917"/>
      </dsp:txXfrm>
    </dsp:sp>
    <dsp:sp modelId="{1C06D11C-3C37-40A5-959C-33B465A02BF9}">
      <dsp:nvSpPr>
        <dsp:cNvPr id="0" name=""/>
        <dsp:cNvSpPr/>
      </dsp:nvSpPr>
      <dsp:spPr>
        <a:xfrm rot="12150000">
          <a:off x="954138" y="3060596"/>
          <a:ext cx="2121165" cy="368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C8AC0-5156-4A87-9E36-71E5336B13B4}">
      <dsp:nvSpPr>
        <dsp:cNvPr id="0" name=""/>
        <dsp:cNvSpPr/>
      </dsp:nvSpPr>
      <dsp:spPr>
        <a:xfrm>
          <a:off x="227013" y="2272001"/>
          <a:ext cx="1204186" cy="96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shade val="51000"/>
                <a:satMod val="130000"/>
              </a:schemeClr>
            </a:gs>
            <a:gs pos="80000">
              <a:schemeClr val="accent4">
                <a:hueOff val="-558096"/>
                <a:satOff val="3362"/>
                <a:lumOff val="270"/>
                <a:alphaOff val="0"/>
                <a:shade val="93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Świetlica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Środo UŚMIECH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199 dzieci</a:t>
          </a:r>
          <a:endParaRPr lang="pl-PL" sz="1200" b="1" kern="1200" dirty="0">
            <a:effectLst/>
          </a:endParaRPr>
        </a:p>
      </dsp:txBody>
      <dsp:txXfrm>
        <a:off x="255229" y="2300217"/>
        <a:ext cx="1147754" cy="906917"/>
      </dsp:txXfrm>
    </dsp:sp>
    <dsp:sp modelId="{58ACB69B-3F23-4DFB-A56C-7D13FCA32D91}">
      <dsp:nvSpPr>
        <dsp:cNvPr id="0" name=""/>
        <dsp:cNvSpPr/>
      </dsp:nvSpPr>
      <dsp:spPr>
        <a:xfrm rot="13549596">
          <a:off x="1551653" y="2261079"/>
          <a:ext cx="1966662" cy="33486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8FDE2-2618-4897-AE16-33BE7649D42A}">
      <dsp:nvSpPr>
        <dsp:cNvPr id="0" name=""/>
        <dsp:cNvSpPr/>
      </dsp:nvSpPr>
      <dsp:spPr>
        <a:xfrm>
          <a:off x="1020874" y="1008118"/>
          <a:ext cx="1204186" cy="96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err="1" smtClean="0">
              <a:effectLst/>
            </a:rPr>
            <a:t>Środow</a:t>
          </a:r>
          <a:r>
            <a:rPr lang="pl-PL" sz="1200" b="1" kern="1200" dirty="0" smtClean="0">
              <a:effectLst/>
            </a:rPr>
            <a:t>. Dom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effectLst/>
            </a:rPr>
            <a:t>Samopomocy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effectLst/>
            </a:rPr>
            <a:t>35 osób </a:t>
          </a:r>
          <a:endParaRPr lang="pl-PL" sz="1200" b="1" kern="1200" dirty="0">
            <a:effectLst/>
          </a:endParaRPr>
        </a:p>
      </dsp:txBody>
      <dsp:txXfrm>
        <a:off x="1049090" y="1036334"/>
        <a:ext cx="1147754" cy="906917"/>
      </dsp:txXfrm>
    </dsp:sp>
    <dsp:sp modelId="{8A5D66FE-75D5-4586-B6EA-4BB014591EB7}">
      <dsp:nvSpPr>
        <dsp:cNvPr id="0" name=""/>
        <dsp:cNvSpPr/>
      </dsp:nvSpPr>
      <dsp:spPr>
        <a:xfrm rot="14850000">
          <a:off x="2241548" y="1773185"/>
          <a:ext cx="2121165" cy="368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E4082B-C0EE-4889-92A7-EE3582BF221F}">
      <dsp:nvSpPr>
        <dsp:cNvPr id="0" name=""/>
        <dsp:cNvSpPr/>
      </dsp:nvSpPr>
      <dsp:spPr>
        <a:xfrm>
          <a:off x="2208940" y="290074"/>
          <a:ext cx="1204186" cy="96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shade val="51000"/>
                <a:satMod val="130000"/>
              </a:schemeClr>
            </a:gs>
            <a:gs pos="80000">
              <a:schemeClr val="accent4">
                <a:hueOff val="-1674289"/>
                <a:satOff val="10087"/>
                <a:lumOff val="809"/>
                <a:alphaOff val="0"/>
                <a:shade val="93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Klub Samopomocy DOMEK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20 osób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131 spotkań</a:t>
          </a:r>
          <a:endParaRPr lang="pl-PL" sz="1200" b="1" kern="1200" dirty="0">
            <a:effectLst/>
          </a:endParaRPr>
        </a:p>
      </dsp:txBody>
      <dsp:txXfrm>
        <a:off x="2237156" y="318290"/>
        <a:ext cx="1147754" cy="906917"/>
      </dsp:txXfrm>
    </dsp:sp>
    <dsp:sp modelId="{0AC0310B-9A9A-4CDC-8987-6EEF36348234}">
      <dsp:nvSpPr>
        <dsp:cNvPr id="0" name=""/>
        <dsp:cNvSpPr/>
      </dsp:nvSpPr>
      <dsp:spPr>
        <a:xfrm rot="16200000">
          <a:off x="3151885" y="1592108"/>
          <a:ext cx="2121165" cy="368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05C1F4-53AB-475E-A51B-7A9AB49A6FEA}">
      <dsp:nvSpPr>
        <dsp:cNvPr id="0" name=""/>
        <dsp:cNvSpPr/>
      </dsp:nvSpPr>
      <dsp:spPr>
        <a:xfrm>
          <a:off x="3610374" y="11311"/>
          <a:ext cx="1204186" cy="96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Mieszkanie Chronione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2 osoby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000" b="1" kern="1200" dirty="0" smtClean="0">
              <a:effectLst/>
            </a:rPr>
            <a:t>(funkcjonujące </a:t>
          </a:r>
          <a:r>
            <a:rPr lang="pl-PL" sz="1000" b="1" kern="1200" smtClean="0">
              <a:effectLst/>
            </a:rPr>
            <a:t>do 01.07.2016)</a:t>
          </a:r>
          <a:endParaRPr lang="pl-PL" sz="1000" b="1" kern="1200" dirty="0">
            <a:effectLst/>
          </a:endParaRPr>
        </a:p>
      </dsp:txBody>
      <dsp:txXfrm>
        <a:off x="3638590" y="39527"/>
        <a:ext cx="1147754" cy="906917"/>
      </dsp:txXfrm>
    </dsp:sp>
    <dsp:sp modelId="{91D53049-8DD0-4047-9826-5AEC55539B8C}">
      <dsp:nvSpPr>
        <dsp:cNvPr id="0" name=""/>
        <dsp:cNvSpPr/>
      </dsp:nvSpPr>
      <dsp:spPr>
        <a:xfrm rot="17550000">
          <a:off x="4062222" y="1773185"/>
          <a:ext cx="2121165" cy="368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E3CEE4-27B9-41A1-AD8F-39D42E3BECE3}">
      <dsp:nvSpPr>
        <dsp:cNvPr id="0" name=""/>
        <dsp:cNvSpPr/>
      </dsp:nvSpPr>
      <dsp:spPr>
        <a:xfrm>
          <a:off x="5011808" y="290074"/>
          <a:ext cx="1204186" cy="96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790481"/>
                <a:satOff val="16812"/>
                <a:lumOff val="1348"/>
                <a:alphaOff val="0"/>
                <a:shade val="51000"/>
                <a:satMod val="130000"/>
              </a:schemeClr>
            </a:gs>
            <a:gs pos="80000">
              <a:schemeClr val="accent4">
                <a:hueOff val="-2790481"/>
                <a:satOff val="16812"/>
                <a:lumOff val="1348"/>
                <a:alphaOff val="0"/>
                <a:shade val="93000"/>
                <a:satMod val="130000"/>
              </a:schemeClr>
            </a:gs>
            <a:gs pos="100000">
              <a:schemeClr val="accent4">
                <a:hueOff val="-2790481"/>
                <a:satOff val="16812"/>
                <a:lumOff val="13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effectLst/>
            </a:rPr>
            <a:t>Klub Integracji Społecznej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Edycja 10 os.</a:t>
          </a:r>
        </a:p>
      </dsp:txBody>
      <dsp:txXfrm>
        <a:off x="5040024" y="318290"/>
        <a:ext cx="1147754" cy="906917"/>
      </dsp:txXfrm>
    </dsp:sp>
    <dsp:sp modelId="{16F20089-18D3-44DA-A681-346C7B97E868}">
      <dsp:nvSpPr>
        <dsp:cNvPr id="0" name=""/>
        <dsp:cNvSpPr/>
      </dsp:nvSpPr>
      <dsp:spPr>
        <a:xfrm rot="18900000">
          <a:off x="4833968" y="2288850"/>
          <a:ext cx="2121165" cy="368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AB25EA-4CED-4879-8F90-8DB7C9555C2D}">
      <dsp:nvSpPr>
        <dsp:cNvPr id="0" name=""/>
        <dsp:cNvSpPr/>
      </dsp:nvSpPr>
      <dsp:spPr>
        <a:xfrm>
          <a:off x="6199887" y="1083922"/>
          <a:ext cx="1204186" cy="96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Punkt Interwencji Kryzysowej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effectLst/>
            </a:rPr>
            <a:t>101 osób</a:t>
          </a:r>
          <a:endParaRPr lang="pl-PL" sz="1200" b="1" kern="1200" dirty="0">
            <a:effectLst/>
          </a:endParaRPr>
        </a:p>
      </dsp:txBody>
      <dsp:txXfrm>
        <a:off x="6228103" y="1112138"/>
        <a:ext cx="1147754" cy="906917"/>
      </dsp:txXfrm>
    </dsp:sp>
    <dsp:sp modelId="{C844C487-D571-49B9-BCA8-423C1F77594A}">
      <dsp:nvSpPr>
        <dsp:cNvPr id="0" name=""/>
        <dsp:cNvSpPr/>
      </dsp:nvSpPr>
      <dsp:spPr>
        <a:xfrm rot="20250000">
          <a:off x="5349632" y="3060596"/>
          <a:ext cx="2121165" cy="368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C0DD7-FAFF-4C87-A0BF-D3A1376535F3}">
      <dsp:nvSpPr>
        <dsp:cNvPr id="0" name=""/>
        <dsp:cNvSpPr/>
      </dsp:nvSpPr>
      <dsp:spPr>
        <a:xfrm>
          <a:off x="6993735" y="2272001"/>
          <a:ext cx="1204186" cy="96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06673"/>
                <a:satOff val="23537"/>
                <a:lumOff val="1887"/>
                <a:alphaOff val="0"/>
                <a:shade val="51000"/>
                <a:satMod val="130000"/>
              </a:schemeClr>
            </a:gs>
            <a:gs pos="80000">
              <a:schemeClr val="accent4">
                <a:hueOff val="-3906673"/>
                <a:satOff val="23537"/>
                <a:lumOff val="1887"/>
                <a:alphaOff val="0"/>
                <a:shade val="93000"/>
                <a:satMod val="130000"/>
              </a:schemeClr>
            </a:gs>
            <a:gs pos="100000">
              <a:schemeClr val="accent4">
                <a:hueOff val="-3906673"/>
                <a:satOff val="23537"/>
                <a:lumOff val="18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Zespół </a:t>
          </a:r>
          <a:r>
            <a:rPr lang="pl-PL" sz="1200" b="1" kern="1200" dirty="0" err="1" smtClean="0">
              <a:effectLst/>
            </a:rPr>
            <a:t>Interdyscypli</a:t>
          </a:r>
          <a:r>
            <a:rPr lang="pl-PL" sz="1200" b="1" kern="1200" dirty="0" smtClean="0">
              <a:effectLst/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21 osób</a:t>
          </a:r>
          <a:endParaRPr lang="pl-PL" sz="1200" b="1" kern="1200" dirty="0">
            <a:effectLst/>
          </a:endParaRPr>
        </a:p>
      </dsp:txBody>
      <dsp:txXfrm>
        <a:off x="7021951" y="2300217"/>
        <a:ext cx="1147754" cy="906917"/>
      </dsp:txXfrm>
    </dsp:sp>
    <dsp:sp modelId="{393885E2-D229-49B9-8736-2D714E5DC4B1}">
      <dsp:nvSpPr>
        <dsp:cNvPr id="0" name=""/>
        <dsp:cNvSpPr/>
      </dsp:nvSpPr>
      <dsp:spPr>
        <a:xfrm>
          <a:off x="5530709" y="3970933"/>
          <a:ext cx="2121165" cy="36835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4512DF-DD49-4B09-A5A4-3030A4B3441A}">
      <dsp:nvSpPr>
        <dsp:cNvPr id="0" name=""/>
        <dsp:cNvSpPr/>
      </dsp:nvSpPr>
      <dsp:spPr>
        <a:xfrm>
          <a:off x="7272498" y="3673435"/>
          <a:ext cx="1204186" cy="96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200" b="1" kern="1200" dirty="0" smtClean="0">
              <a:effectLst/>
            </a:rPr>
            <a:t>GKRPA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effectLst/>
            </a:rPr>
            <a:t>12 osób</a:t>
          </a:r>
          <a:endParaRPr lang="pl-PL" sz="1200" b="1" kern="1200" dirty="0">
            <a:effectLst/>
          </a:endParaRPr>
        </a:p>
      </dsp:txBody>
      <dsp:txXfrm>
        <a:off x="7300714" y="3701651"/>
        <a:ext cx="1147754" cy="9069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91B6B-ED18-469F-AC2E-D2A8138AAD20}">
      <dsp:nvSpPr>
        <dsp:cNvPr id="0" name=""/>
        <dsp:cNvSpPr/>
      </dsp:nvSpPr>
      <dsp:spPr>
        <a:xfrm>
          <a:off x="3988608" y="1038654"/>
          <a:ext cx="3111850" cy="401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89"/>
              </a:lnTo>
              <a:lnTo>
                <a:pt x="3111850" y="257489"/>
              </a:lnTo>
              <a:lnTo>
                <a:pt x="3111850" y="4014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57D55-D619-46C2-A24B-9D3385EEEB15}">
      <dsp:nvSpPr>
        <dsp:cNvPr id="0" name=""/>
        <dsp:cNvSpPr/>
      </dsp:nvSpPr>
      <dsp:spPr>
        <a:xfrm>
          <a:off x="3988608" y="1038654"/>
          <a:ext cx="1212816" cy="401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89"/>
              </a:lnTo>
              <a:lnTo>
                <a:pt x="1212816" y="257489"/>
              </a:lnTo>
              <a:lnTo>
                <a:pt x="1212816" y="4014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5B85E-F959-47FD-975F-052A80768FFD}">
      <dsp:nvSpPr>
        <dsp:cNvPr id="0" name=""/>
        <dsp:cNvSpPr/>
      </dsp:nvSpPr>
      <dsp:spPr>
        <a:xfrm>
          <a:off x="3302391" y="1038654"/>
          <a:ext cx="686217" cy="401427"/>
        </a:xfrm>
        <a:custGeom>
          <a:avLst/>
          <a:gdLst/>
          <a:ahLst/>
          <a:cxnLst/>
          <a:rect l="0" t="0" r="0" b="0"/>
          <a:pathLst>
            <a:path>
              <a:moveTo>
                <a:pt x="686217" y="0"/>
              </a:moveTo>
              <a:lnTo>
                <a:pt x="686217" y="257489"/>
              </a:lnTo>
              <a:lnTo>
                <a:pt x="0" y="257489"/>
              </a:lnTo>
              <a:lnTo>
                <a:pt x="0" y="4014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B9349-6F7E-40CE-8D05-F9CFD2B5FFD0}">
      <dsp:nvSpPr>
        <dsp:cNvPr id="0" name=""/>
        <dsp:cNvSpPr/>
      </dsp:nvSpPr>
      <dsp:spPr>
        <a:xfrm>
          <a:off x="1403357" y="1038654"/>
          <a:ext cx="2585251" cy="401427"/>
        </a:xfrm>
        <a:custGeom>
          <a:avLst/>
          <a:gdLst/>
          <a:ahLst/>
          <a:cxnLst/>
          <a:rect l="0" t="0" r="0" b="0"/>
          <a:pathLst>
            <a:path>
              <a:moveTo>
                <a:pt x="2585251" y="0"/>
              </a:moveTo>
              <a:lnTo>
                <a:pt x="2585251" y="257489"/>
              </a:lnTo>
              <a:lnTo>
                <a:pt x="0" y="257489"/>
              </a:lnTo>
              <a:lnTo>
                <a:pt x="0" y="4014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DB03E-1893-4777-AA11-0517F1FC16F4}">
      <dsp:nvSpPr>
        <dsp:cNvPr id="0" name=""/>
        <dsp:cNvSpPr/>
      </dsp:nvSpPr>
      <dsp:spPr>
        <a:xfrm>
          <a:off x="3211731" y="52020"/>
          <a:ext cx="1553754" cy="986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F642B2-69AB-4041-9B48-5D0390EB2537}">
      <dsp:nvSpPr>
        <dsp:cNvPr id="0" name=""/>
        <dsp:cNvSpPr/>
      </dsp:nvSpPr>
      <dsp:spPr>
        <a:xfrm>
          <a:off x="3384370" y="216027"/>
          <a:ext cx="1553754" cy="986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Klub Seniora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>
              <a:solidFill>
                <a:srgbClr val="FF0000"/>
              </a:solidFill>
            </a:rPr>
            <a:t>42 osoby</a:t>
          </a:r>
          <a:endParaRPr lang="pl-PL" sz="2000" b="1" kern="1200" dirty="0">
            <a:solidFill>
              <a:srgbClr val="FF0000"/>
            </a:solidFill>
          </a:endParaRPr>
        </a:p>
      </dsp:txBody>
      <dsp:txXfrm>
        <a:off x="3413268" y="244925"/>
        <a:ext cx="1495958" cy="928838"/>
      </dsp:txXfrm>
    </dsp:sp>
    <dsp:sp modelId="{3E7032E7-9DA6-4A0B-AC86-B99E18D1360C}">
      <dsp:nvSpPr>
        <dsp:cNvPr id="0" name=""/>
        <dsp:cNvSpPr/>
      </dsp:nvSpPr>
      <dsp:spPr>
        <a:xfrm>
          <a:off x="626479" y="1440082"/>
          <a:ext cx="1553754" cy="986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869D91-9F15-4CEB-82A0-EBF62E292F33}">
      <dsp:nvSpPr>
        <dsp:cNvPr id="0" name=""/>
        <dsp:cNvSpPr/>
      </dsp:nvSpPr>
      <dsp:spPr>
        <a:xfrm>
          <a:off x="799119" y="1604089"/>
          <a:ext cx="1553754" cy="986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Przewodnicząca Klub Seniora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FF0000"/>
              </a:solidFill>
            </a:rPr>
            <a:t>Urszula </a:t>
          </a:r>
          <a:r>
            <a:rPr lang="pl-PL" sz="1400" b="1" kern="1200" dirty="0" err="1" smtClean="0">
              <a:solidFill>
                <a:srgbClr val="FF0000"/>
              </a:solidFill>
            </a:rPr>
            <a:t>Hlinka</a:t>
          </a:r>
          <a:endParaRPr lang="pl-PL" sz="1400" b="1" kern="1200" dirty="0" smtClean="0">
            <a:solidFill>
              <a:srgbClr val="FF0000"/>
            </a:solidFill>
          </a:endParaRPr>
        </a:p>
      </dsp:txBody>
      <dsp:txXfrm>
        <a:off x="828017" y="1632987"/>
        <a:ext cx="1495958" cy="928838"/>
      </dsp:txXfrm>
    </dsp:sp>
    <dsp:sp modelId="{C8A8BBA8-894E-40CD-B09C-CCFDBD2766FC}">
      <dsp:nvSpPr>
        <dsp:cNvPr id="0" name=""/>
        <dsp:cNvSpPr/>
      </dsp:nvSpPr>
      <dsp:spPr>
        <a:xfrm>
          <a:off x="2525513" y="1440082"/>
          <a:ext cx="1553754" cy="986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655B9B-CA1B-4E37-A6AA-2A959FF5523E}">
      <dsp:nvSpPr>
        <dsp:cNvPr id="0" name=""/>
        <dsp:cNvSpPr/>
      </dsp:nvSpPr>
      <dsp:spPr>
        <a:xfrm>
          <a:off x="2698153" y="1604089"/>
          <a:ext cx="1553754" cy="986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Kronikarka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Klub Seniora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FF0000"/>
              </a:solidFill>
            </a:rPr>
            <a:t>Teresa Górniak </a:t>
          </a:r>
        </a:p>
      </dsp:txBody>
      <dsp:txXfrm>
        <a:off x="2727051" y="1632987"/>
        <a:ext cx="1495958" cy="928838"/>
      </dsp:txXfrm>
    </dsp:sp>
    <dsp:sp modelId="{21ADC751-08AE-4077-805A-C6674826945E}">
      <dsp:nvSpPr>
        <dsp:cNvPr id="0" name=""/>
        <dsp:cNvSpPr/>
      </dsp:nvSpPr>
      <dsp:spPr>
        <a:xfrm>
          <a:off x="4424547" y="1440082"/>
          <a:ext cx="1553754" cy="986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DDDC75-2509-430E-AFBF-42C38EFF9E0E}">
      <dsp:nvSpPr>
        <dsp:cNvPr id="0" name=""/>
        <dsp:cNvSpPr/>
      </dsp:nvSpPr>
      <dsp:spPr>
        <a:xfrm>
          <a:off x="4597187" y="1604089"/>
          <a:ext cx="1553754" cy="986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600" b="1" kern="1200" dirty="0" smtClean="0"/>
            <a:t>Koordynatorka Klubu OPS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l-PL" sz="1400" b="1" kern="1200" dirty="0" smtClean="0">
              <a:solidFill>
                <a:srgbClr val="FF0000"/>
              </a:solidFill>
            </a:rPr>
            <a:t>Barbara Patyna</a:t>
          </a:r>
        </a:p>
      </dsp:txBody>
      <dsp:txXfrm>
        <a:off x="4626085" y="1632987"/>
        <a:ext cx="1495958" cy="928838"/>
      </dsp:txXfrm>
    </dsp:sp>
    <dsp:sp modelId="{ED69A3BA-D93B-48E7-8688-F5B874ABFECC}">
      <dsp:nvSpPr>
        <dsp:cNvPr id="0" name=""/>
        <dsp:cNvSpPr/>
      </dsp:nvSpPr>
      <dsp:spPr>
        <a:xfrm>
          <a:off x="6323581" y="1440082"/>
          <a:ext cx="1553754" cy="986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13D52D6-888A-48D6-839A-E8D90BE62FC1}">
      <dsp:nvSpPr>
        <dsp:cNvPr id="0" name=""/>
        <dsp:cNvSpPr/>
      </dsp:nvSpPr>
      <dsp:spPr>
        <a:xfrm>
          <a:off x="6496221" y="1604089"/>
          <a:ext cx="1553754" cy="986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Wolontariusze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FF0000"/>
              </a:solidFill>
            </a:rPr>
            <a:t>AMICUS, EVS</a:t>
          </a:r>
        </a:p>
      </dsp:txBody>
      <dsp:txXfrm>
        <a:off x="6525119" y="1632987"/>
        <a:ext cx="1495958" cy="9288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2C71A-D578-4FC1-A9F8-318C06119329}">
      <dsp:nvSpPr>
        <dsp:cNvPr id="0" name=""/>
        <dsp:cNvSpPr/>
      </dsp:nvSpPr>
      <dsp:spPr>
        <a:xfrm>
          <a:off x="0" y="373063"/>
          <a:ext cx="806489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5926" tIns="249936" rIns="62592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Spotkania z polonistą, psychologiem, trenerem samoobrony, podróżnikami, ludźmi z pasją i ciekawym hobby 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Spotkania/ Wyjazdy integracyjne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Spotkania/ Wyjazdy edukacyjne</a:t>
          </a:r>
          <a:endParaRPr lang="pl-PL" sz="1200" kern="1200" dirty="0"/>
        </a:p>
      </dsp:txBody>
      <dsp:txXfrm>
        <a:off x="0" y="373063"/>
        <a:ext cx="8064896" cy="907200"/>
      </dsp:txXfrm>
    </dsp:sp>
    <dsp:sp modelId="{629E0113-47A1-4DDC-A1A3-F2275133F1C8}">
      <dsp:nvSpPr>
        <dsp:cNvPr id="0" name=""/>
        <dsp:cNvSpPr/>
      </dsp:nvSpPr>
      <dsp:spPr>
        <a:xfrm>
          <a:off x="403244" y="195943"/>
          <a:ext cx="5645427" cy="3542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EDUKACJA</a:t>
          </a:r>
          <a:endParaRPr lang="pl-PL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37" y="213236"/>
        <a:ext cx="5610841" cy="319654"/>
      </dsp:txXfrm>
    </dsp:sp>
    <dsp:sp modelId="{FC98A51A-D9F0-47DC-806F-E79C0CCD3CCB}">
      <dsp:nvSpPr>
        <dsp:cNvPr id="0" name=""/>
        <dsp:cNvSpPr/>
      </dsp:nvSpPr>
      <dsp:spPr>
        <a:xfrm>
          <a:off x="0" y="1522184"/>
          <a:ext cx="806489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5926" tIns="249936" rIns="62592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 Warsztaty rękodzieła (wystawy prac podczas lokalnych uroczystości)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 Warsztaty kulinarne (wspólne konsumpcje)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 Warsztaty ceramiczne</a:t>
          </a:r>
          <a:endParaRPr lang="pl-PL" sz="1200" kern="1200" dirty="0"/>
        </a:p>
      </dsp:txBody>
      <dsp:txXfrm>
        <a:off x="0" y="1522184"/>
        <a:ext cx="8064896" cy="907200"/>
      </dsp:txXfrm>
    </dsp:sp>
    <dsp:sp modelId="{6C3E6488-64F5-4617-B4F6-7B18C41D13C9}">
      <dsp:nvSpPr>
        <dsp:cNvPr id="0" name=""/>
        <dsp:cNvSpPr/>
      </dsp:nvSpPr>
      <dsp:spPr>
        <a:xfrm>
          <a:off x="403244" y="1345064"/>
          <a:ext cx="5645427" cy="35424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HOBBY, PASJE i ZAINTERESOWANIA</a:t>
          </a:r>
          <a:endParaRPr lang="pl-PL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37" y="1362357"/>
        <a:ext cx="5610841" cy="319654"/>
      </dsp:txXfrm>
    </dsp:sp>
    <dsp:sp modelId="{8CDB438E-E73D-45A7-86AF-548050E610FA}">
      <dsp:nvSpPr>
        <dsp:cNvPr id="0" name=""/>
        <dsp:cNvSpPr/>
      </dsp:nvSpPr>
      <dsp:spPr>
        <a:xfrm>
          <a:off x="0" y="2671304"/>
          <a:ext cx="8064896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5926" tIns="249936" rIns="62592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 Zajęcia fitness (aerobic)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 Spacery </a:t>
          </a:r>
          <a:r>
            <a:rPr lang="pl-PL" sz="1200" kern="1200" dirty="0" err="1" smtClean="0"/>
            <a:t>nordic</a:t>
          </a:r>
          <a:r>
            <a:rPr lang="pl-PL" sz="1200" kern="1200" dirty="0" smtClean="0"/>
            <a:t> </a:t>
          </a:r>
          <a:r>
            <a:rPr lang="pl-PL" sz="1200" kern="1200" dirty="0" err="1" smtClean="0"/>
            <a:t>walking</a:t>
          </a:r>
          <a:endParaRPr lang="pl-P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/>
            <a:t> Pikniki rekreacyjne</a:t>
          </a:r>
          <a:endParaRPr lang="pl-PL" sz="1200" kern="1200" dirty="0"/>
        </a:p>
      </dsp:txBody>
      <dsp:txXfrm>
        <a:off x="0" y="2671304"/>
        <a:ext cx="8064896" cy="907200"/>
      </dsp:txXfrm>
    </dsp:sp>
    <dsp:sp modelId="{FC06CF46-C897-4208-8138-872A13C0203D}">
      <dsp:nvSpPr>
        <dsp:cNvPr id="0" name=""/>
        <dsp:cNvSpPr/>
      </dsp:nvSpPr>
      <dsp:spPr>
        <a:xfrm>
          <a:off x="403244" y="2494184"/>
          <a:ext cx="5645427" cy="35424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SPORT I REKREACJA</a:t>
          </a:r>
          <a:endParaRPr lang="pl-PL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37" y="2511477"/>
        <a:ext cx="5610841" cy="319654"/>
      </dsp:txXfrm>
    </dsp:sp>
    <dsp:sp modelId="{43638598-6065-4137-AB92-DDF81D6FF3C1}">
      <dsp:nvSpPr>
        <dsp:cNvPr id="0" name=""/>
        <dsp:cNvSpPr/>
      </dsp:nvSpPr>
      <dsp:spPr>
        <a:xfrm>
          <a:off x="0" y="3820424"/>
          <a:ext cx="8064896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25926" tIns="249936" rIns="625926" bIns="85344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l-PL" sz="1200" kern="1200" dirty="0" smtClean="0"/>
            <a:t> Spotkania Opłatkowe</a:t>
          </a:r>
          <a:endParaRPr lang="pl-P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l-PL" sz="1200" kern="1200" dirty="0" smtClean="0"/>
            <a:t> Spotkania dyskusyjne, okolicznościowe, animacyjne, wyjazdy kulturalne</a:t>
          </a:r>
          <a:endParaRPr lang="pl-P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l-PL" sz="1200" kern="1200" dirty="0" smtClean="0"/>
            <a:t> Warsztaty teatralne (od 2013 roku grupa funkcjonuje w Ośrodku Kultury w Więcborku</a:t>
          </a:r>
          <a:endParaRPr lang="pl-P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pl-PL" sz="1200" kern="1200" dirty="0" smtClean="0"/>
            <a:t> Udział w koncertach, lokalnych wydarzeniach/spotkaniach kulturalnych (opera, teatr, kino)</a:t>
          </a:r>
          <a:endParaRPr lang="pl-PL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820424"/>
        <a:ext cx="8064896" cy="1096200"/>
      </dsp:txXfrm>
    </dsp:sp>
    <dsp:sp modelId="{5724F602-72A2-4044-BC61-21CAB31B617C}">
      <dsp:nvSpPr>
        <dsp:cNvPr id="0" name=""/>
        <dsp:cNvSpPr/>
      </dsp:nvSpPr>
      <dsp:spPr>
        <a:xfrm>
          <a:off x="403244" y="3643304"/>
          <a:ext cx="5645427" cy="3542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KULTURA</a:t>
          </a:r>
          <a:endParaRPr lang="pl-PL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537" y="3660597"/>
        <a:ext cx="5610841" cy="319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6A28E-678E-4B59-9232-3AC358E87CE4}">
      <dsp:nvSpPr>
        <dsp:cNvPr id="0" name=""/>
        <dsp:cNvSpPr/>
      </dsp:nvSpPr>
      <dsp:spPr>
        <a:xfrm>
          <a:off x="0" y="571160"/>
          <a:ext cx="763284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7FE3CB-29DC-47EB-A120-33785A89C866}">
      <dsp:nvSpPr>
        <dsp:cNvPr id="0" name=""/>
        <dsp:cNvSpPr/>
      </dsp:nvSpPr>
      <dsp:spPr>
        <a:xfrm>
          <a:off x="381642" y="39799"/>
          <a:ext cx="5342993" cy="10627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ŚRODKI WŁASNE GMINY WIĘCBORK,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PRZEKAZANE DO BUDŻETU OPS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1" kern="1200" dirty="0" smtClean="0">
              <a:solidFill>
                <a:schemeClr val="tx1"/>
              </a:solidFill>
            </a:rPr>
            <a:t>(działania aktywizujące społeczność lokalną)</a:t>
          </a:r>
          <a:endParaRPr lang="pl-PL" sz="1400" b="0" kern="1200" dirty="0">
            <a:solidFill>
              <a:schemeClr val="tx1"/>
            </a:solidFill>
          </a:endParaRPr>
        </a:p>
      </dsp:txBody>
      <dsp:txXfrm>
        <a:off x="433520" y="91677"/>
        <a:ext cx="5239237" cy="958964"/>
      </dsp:txXfrm>
    </dsp:sp>
    <dsp:sp modelId="{483011DF-0683-486B-AB13-D72CC8177863}">
      <dsp:nvSpPr>
        <dsp:cNvPr id="0" name=""/>
        <dsp:cNvSpPr/>
      </dsp:nvSpPr>
      <dsp:spPr>
        <a:xfrm>
          <a:off x="0" y="2204120"/>
          <a:ext cx="763284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778B14-C845-4647-95F1-50DE4823EF52}">
      <dsp:nvSpPr>
        <dsp:cNvPr id="0" name=""/>
        <dsp:cNvSpPr/>
      </dsp:nvSpPr>
      <dsp:spPr>
        <a:xfrm>
          <a:off x="381642" y="1672760"/>
          <a:ext cx="5342993" cy="10627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ŚRODKI POZYSKANE PRZEZ SAS, w ramach dotacji/grantów: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>
              <a:solidFill>
                <a:schemeClr val="tx1"/>
              </a:solidFill>
            </a:rPr>
            <a:t>1. Zarząd Województwa Kujawsko-Pomorskiego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>
              <a:solidFill>
                <a:schemeClr val="tx1"/>
              </a:solidFill>
            </a:rPr>
            <a:t>2. Burmistrz Więcborka;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>
              <a:solidFill>
                <a:schemeClr val="tx1"/>
              </a:solidFill>
              <a:effectLst/>
            </a:rPr>
            <a:t>3. PFRON</a:t>
          </a:r>
          <a:endParaRPr lang="pl-PL" sz="1400" b="0" i="1" kern="1200" dirty="0">
            <a:solidFill>
              <a:schemeClr val="tx1"/>
            </a:solidFill>
          </a:endParaRPr>
        </a:p>
      </dsp:txBody>
      <dsp:txXfrm>
        <a:off x="433520" y="1724638"/>
        <a:ext cx="5239237" cy="958964"/>
      </dsp:txXfrm>
    </dsp:sp>
    <dsp:sp modelId="{8CB224D7-6179-46BE-8751-9951FA39DE07}">
      <dsp:nvSpPr>
        <dsp:cNvPr id="0" name=""/>
        <dsp:cNvSpPr/>
      </dsp:nvSpPr>
      <dsp:spPr>
        <a:xfrm>
          <a:off x="0" y="3837080"/>
          <a:ext cx="763284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8770D9-7700-464B-BA85-6B4373946452}">
      <dsp:nvSpPr>
        <dsp:cNvPr id="0" name=""/>
        <dsp:cNvSpPr/>
      </dsp:nvSpPr>
      <dsp:spPr>
        <a:xfrm>
          <a:off x="381642" y="3305720"/>
          <a:ext cx="5342993" cy="10627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Udział w zajęciach jest BEZPŁATNY</a:t>
          </a:r>
          <a:endParaRPr lang="pl-PL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3520" y="3357598"/>
        <a:ext cx="5239237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525" cy="49847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051" y="1"/>
            <a:ext cx="2930525" cy="49847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DA2747-2F00-45F5-AE02-3246BE274B73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42451"/>
            <a:ext cx="2930525" cy="49847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051" y="9442451"/>
            <a:ext cx="2930525" cy="49847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6A78C6-CDB8-44CA-98B7-92E616B2FD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7667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525" cy="49847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29051" y="1"/>
            <a:ext cx="2930525" cy="49847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223A65-4A96-44F4-8B80-115080C26FE0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276" y="4722814"/>
            <a:ext cx="5408613" cy="4473575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42451"/>
            <a:ext cx="2930525" cy="49847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29051" y="9442451"/>
            <a:ext cx="2930525" cy="49847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F001B1-3709-470D-AC4F-087AD07BB0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5352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F286-B890-4572-9CF8-E72D4DE1B65E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25D0-217A-498C-B9C2-523AD258C0B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29778-D56A-4756-8270-C2E4261B4874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DDCD-9C79-4CF8-A82F-3713D51171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4683A-612E-4B3C-9752-46A9D6E6B4B1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9ED9-8FCF-441F-8E78-AD2BD9E8EC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903F286-B890-4572-9CF8-E72D4DE1B65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9825D0-217A-498C-B9C2-523AD258C0B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359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0DBDF9-CEA2-437B-A025-A5EC89535A8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52D09-311B-47E6-8E83-3C915604572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47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4814D2-A7A0-47F2-8165-1AD0109800B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5EDD2-47DB-4D85-B9FC-6D5D3E638DA3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987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6F5FC-0D09-4758-A902-D1FB58670AF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15866-B8FF-4DA3-B199-15DF303F82D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89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97DBE-BD6F-48E5-9BD5-4EB2203B2746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ACFA4-23DD-4AC0-B129-2DB9C003F7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39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BB7727-59D3-4C46-9F7D-F402ECD758A9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888C6-001C-4051-A16D-717BFBDF737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82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8ED58-553B-41E8-BE74-809DDB00B162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A6B0A-B3EC-48D6-9431-969C0F9A00F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67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D541E7-4809-49DE-AAD8-8B337C9BABE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C056C-7371-4C02-AECD-9076086A20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0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BDF9-CEA2-437B-A025-A5EC89535A8C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2D09-311B-47E6-8E83-3C915604572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C65D4-DC6F-4302-B671-1124537DC2FC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E96AA-D865-49D3-B0C8-B082352D5F8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418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429778-D56A-4756-8270-C2E4261B487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4DDCD-9C79-4CF8-A82F-3713D511719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62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4683A-612E-4B3C-9752-46A9D6E6B4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2017-05-06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49ED9-8FCF-441F-8E78-AD2BD9E8EC4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58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14D2-A7A0-47F2-8165-1AD0109800BA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5EDD2-47DB-4D85-B9FC-6D5D3E638D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F5FC-0D09-4758-A902-D1FB58670AF6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5866-B8FF-4DA3-B199-15DF303F82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97DBE-BD6F-48E5-9BD5-4EB2203B2746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CFA4-23DD-4AC0-B129-2DB9C003F7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B7727-59D3-4C46-9F7D-F402ECD758A9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888C6-001C-4051-A16D-717BFBDF73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8ED58-553B-41E8-BE74-809DDB00B162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A6B0A-B3EC-48D6-9431-969C0F9A00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41E7-4809-49DE-AAD8-8B337C9BABED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056C-7371-4C02-AECD-9076086A20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65D4-DC6F-4302-B671-1124537DC2FC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96AA-D865-49D3-B0C8-B082352D5F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CB90EE-E0B4-4A19-9056-82D67BFB530E}" type="datetimeFigureOut">
              <a:rPr lang="pl-PL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6176FC-61CF-40BE-90BB-E17D938724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0CB90EE-E0B4-4A19-9056-82D67BFB530E}" type="datetimeFigureOut">
              <a:rPr lang="pl-PL" smtClean="0"/>
              <a:pPr>
                <a:defRPr/>
              </a:pPr>
              <a:t>2017-05-06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36176FC-61CF-40BE-90BB-E17D9387243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6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www.cas.mpips.gov.pl:8443/CAS/signin.do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4.xml"/><Relationship Id="rId7" Type="http://schemas.openxmlformats.org/officeDocument/2006/relationships/image" Target="../media/image1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mpips.gov.pl:8443/CAS/signin.d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464152" y="3717032"/>
            <a:ext cx="468054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pl-PL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Izabela </a:t>
            </a:r>
            <a:r>
              <a:rPr lang="pl-PL" sz="20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Szmaglinska</a:t>
            </a:r>
            <a:r>
              <a:rPr lang="pl-PL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,</a:t>
            </a:r>
          </a:p>
          <a:p>
            <a:pPr eaLnBrk="0" hangingPunct="0">
              <a:defRPr/>
            </a:pPr>
            <a:r>
              <a:rPr lang="pl-PL" sz="1400" b="1" i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Zastępca Dyrektora MGOPS w Więcborku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127448" y="2429887"/>
            <a:ext cx="6120680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l-PL" sz="6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wspomnień </a:t>
            </a:r>
            <a:r>
              <a:rPr lang="pl-PL" sz="6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czar </a:t>
            </a:r>
          </a:p>
          <a:p>
            <a:pPr eaLnBrk="0" hangingPunct="0">
              <a:lnSpc>
                <a:spcPct val="150000"/>
              </a:lnSpc>
              <a:defRPr/>
            </a:pPr>
            <a:r>
              <a:rPr lang="pl-PL" sz="1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Działalność w 2016 roku</a:t>
            </a:r>
          </a:p>
        </p:txBody>
      </p:sp>
      <p:pic>
        <p:nvPicPr>
          <p:cNvPr id="2054" name="Obraz 9" descr="klub_seniora_mgops_wiecbor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448" y="692696"/>
            <a:ext cx="4096998" cy="11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-Aktywna-Integracja-SAS+MGO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644177"/>
            <a:ext cx="1923083" cy="192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7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ole tekstowe 18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908843" y="1628800"/>
            <a:ext cx="9587525" cy="4776093"/>
            <a:chOff x="1908843" y="1628800"/>
            <a:chExt cx="9587525" cy="4776093"/>
          </a:xfrm>
        </p:grpSpPr>
        <p:grpSp>
          <p:nvGrpSpPr>
            <p:cNvPr id="21" name="Grupa 20"/>
            <p:cNvGrpSpPr/>
            <p:nvPr/>
          </p:nvGrpSpPr>
          <p:grpSpPr>
            <a:xfrm>
              <a:off x="6102946" y="1628800"/>
              <a:ext cx="4307945" cy="4744980"/>
              <a:chOff x="395536" y="1420324"/>
              <a:chExt cx="4307945" cy="4744980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603714" y="5118505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373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2891419" y="4785029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143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620372" y="3934517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323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1919026" y="2701591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253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657482" y="1420324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Liczba osób w  wieku poprodukcyjnym korzystających z pomocy OPS</a:t>
                </a: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1908843" y="1700808"/>
              <a:ext cx="4194103" cy="4464274"/>
              <a:chOff x="395536" y="1701030"/>
              <a:chExt cx="4194103" cy="4464274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583668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1.647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898939" y="4807597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349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044945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937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2124647" y="2555612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578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701030"/>
                <a:ext cx="4045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Liczba osób korzystających w ramach UPS.</a:t>
                </a:r>
              </a:p>
            </p:txBody>
          </p:sp>
        </p:grpSp>
        <p:sp>
          <p:nvSpPr>
            <p:cNvPr id="18" name="pole tekstowe 17"/>
            <p:cNvSpPr txBox="1"/>
            <p:nvPr/>
          </p:nvSpPr>
          <p:spPr>
            <a:xfrm>
              <a:off x="7695102" y="6174061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675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ole tekstowe 28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908843" y="1628800"/>
            <a:ext cx="9642675" cy="4769165"/>
            <a:chOff x="1908843" y="1628800"/>
            <a:chExt cx="9642675" cy="4769165"/>
          </a:xfrm>
        </p:grpSpPr>
        <p:grpSp>
          <p:nvGrpSpPr>
            <p:cNvPr id="21" name="Grupa 20"/>
            <p:cNvGrpSpPr/>
            <p:nvPr/>
          </p:nvGrpSpPr>
          <p:grpSpPr>
            <a:xfrm>
              <a:off x="6102946" y="1628800"/>
              <a:ext cx="4307945" cy="4744980"/>
              <a:chOff x="395536" y="1420324"/>
              <a:chExt cx="4307945" cy="4744980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603714" y="5118505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343/281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2891419" y="4785029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137/138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620372" y="3934517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315/166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1919026" y="2701591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153/194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657482" y="1420324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Liczbę rodzin korzystających ze świadczeń pieniężnych/niepieniężnych w ramach UPS</a:t>
                </a: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1908843" y="1628800"/>
              <a:ext cx="4194103" cy="4536504"/>
              <a:chOff x="395536" y="1628800"/>
              <a:chExt cx="4194103" cy="4536504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583668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472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898939" y="4807597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228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044945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379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2124647" y="2555612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251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628800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Liczba rodzin korzystających ze świadczeń w ramach UPS.</a:t>
                </a:r>
              </a:p>
            </p:txBody>
          </p:sp>
        </p:grpSp>
        <p:sp>
          <p:nvSpPr>
            <p:cNvPr id="18" name="pole tekstowe 17"/>
            <p:cNvSpPr txBox="1"/>
            <p:nvPr/>
          </p:nvSpPr>
          <p:spPr>
            <a:xfrm>
              <a:off x="7750252" y="6167133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4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ole tekstowe 34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983432" y="1700808"/>
            <a:ext cx="10531258" cy="4662490"/>
            <a:chOff x="983432" y="1700808"/>
            <a:chExt cx="10531258" cy="4662490"/>
          </a:xfrm>
        </p:grpSpPr>
        <p:grpSp>
          <p:nvGrpSpPr>
            <p:cNvPr id="21" name="Grupa 20"/>
            <p:cNvGrpSpPr/>
            <p:nvPr/>
          </p:nvGrpSpPr>
          <p:grpSpPr>
            <a:xfrm>
              <a:off x="1919539" y="1772816"/>
              <a:ext cx="4194103" cy="4581868"/>
              <a:chOff x="395536" y="1583436"/>
              <a:chExt cx="4194103" cy="4581868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476932" y="5085234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58%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2956573" y="4782430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21%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936567" y="3998571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60%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1943716" y="3133505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57%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543640" y="1583436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Powody ubiegania się o pomoc społeczną UBÓSTWO</a:t>
                </a: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6120106" y="1700808"/>
              <a:ext cx="4194103" cy="4662490"/>
              <a:chOff x="395536" y="1502814"/>
              <a:chExt cx="4194103" cy="4662490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583668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49%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918985" y="4828510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51%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044945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61%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2010236" y="3129949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60%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502814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Powody ubiegania się o pomoc społeczną BEZROBOCIE </a:t>
                </a:r>
              </a:p>
            </p:txBody>
          </p:sp>
        </p:grpSp>
        <p:sp>
          <p:nvSpPr>
            <p:cNvPr id="18" name="pole tekstowe 17"/>
            <p:cNvSpPr txBox="1"/>
            <p:nvPr/>
          </p:nvSpPr>
          <p:spPr>
            <a:xfrm>
              <a:off x="983432" y="5869450"/>
              <a:ext cx="432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*% rodzin korzystających z danego powodu w stosunku do ogółu rodzin korzystających z pomocy w danej gminie</a:t>
              </a:r>
              <a:endParaRPr lang="pl-PL" sz="900" b="1" dirty="0">
                <a:latin typeface="+mn-lt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7713424" y="6127223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7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ole tekstowe 33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110233" y="1700808"/>
            <a:ext cx="10386135" cy="4684158"/>
            <a:chOff x="1110233" y="1700808"/>
            <a:chExt cx="10386135" cy="4684158"/>
          </a:xfrm>
        </p:grpSpPr>
        <p:grpSp>
          <p:nvGrpSpPr>
            <p:cNvPr id="21" name="Grupa 20"/>
            <p:cNvGrpSpPr/>
            <p:nvPr/>
          </p:nvGrpSpPr>
          <p:grpSpPr>
            <a:xfrm>
              <a:off x="1919539" y="1700808"/>
              <a:ext cx="4194103" cy="4568742"/>
              <a:chOff x="395536" y="1564272"/>
              <a:chExt cx="4194103" cy="4568742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3913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475656" y="5019509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56%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2975367" y="4705873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18%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746470" y="3933699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50%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1941339" y="3071510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39%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543640" y="1564272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Powody ubiegania się o pomoc społeczną NIEPEŁNOSPRAWNOŚĆ</a:t>
                </a: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6120106" y="1700808"/>
              <a:ext cx="4194103" cy="4662490"/>
              <a:chOff x="395536" y="1502814"/>
              <a:chExt cx="4194103" cy="4662490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583668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73%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987364" y="4826232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20%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044945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66%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1919026" y="3128810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61%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502814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Powody ubiegania się o pomoc społeczną DŁUGOTRWAŁA CHOROBA</a:t>
                </a:r>
              </a:p>
            </p:txBody>
          </p:sp>
        </p:grpSp>
        <p:sp>
          <p:nvSpPr>
            <p:cNvPr id="31" name="pole tekstowe 30"/>
            <p:cNvSpPr txBox="1"/>
            <p:nvPr/>
          </p:nvSpPr>
          <p:spPr>
            <a:xfrm>
              <a:off x="1110233" y="5831318"/>
              <a:ext cx="432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*% rodzin korzystających z danego powodu w stosunku do ogółu rodzin korzystających z pomocy w danej gminie</a:t>
              </a:r>
              <a:endParaRPr lang="pl-PL" sz="900" b="1" dirty="0">
                <a:latin typeface="+mn-lt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7695102" y="6154134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57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ole tekstowe 33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818786" y="1628800"/>
            <a:ext cx="10677582" cy="4756166"/>
            <a:chOff x="818786" y="1628800"/>
            <a:chExt cx="10677582" cy="4756166"/>
          </a:xfrm>
        </p:grpSpPr>
        <p:grpSp>
          <p:nvGrpSpPr>
            <p:cNvPr id="21" name="Grupa 20"/>
            <p:cNvGrpSpPr/>
            <p:nvPr/>
          </p:nvGrpSpPr>
          <p:grpSpPr>
            <a:xfrm>
              <a:off x="1919539" y="1628800"/>
              <a:ext cx="4194103" cy="4640750"/>
              <a:chOff x="395536" y="1492264"/>
              <a:chExt cx="4194103" cy="4640750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3913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603714" y="5003783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22%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3025732" y="4749201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0%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960340" y="3948947"/>
                <a:ext cx="953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15%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1960340" y="3027185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12%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543640" y="1492264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Powody ubiegania się o pomoc społeczną BEZRADNOŚĆ W SPRAWACH OP-WYCH</a:t>
                </a:r>
                <a:r>
                  <a:rPr lang="pl-PL" sz="1400" b="1" dirty="0"/>
                  <a:t> </a:t>
                </a:r>
                <a:endParaRPr lang="pl-PL" sz="1400" b="1" dirty="0">
                  <a:latin typeface="+mn-lt"/>
                </a:endParaRP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6120106" y="1628800"/>
              <a:ext cx="4194103" cy="4734498"/>
              <a:chOff x="395536" y="1430806"/>
              <a:chExt cx="4194103" cy="4734498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583668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4%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973203" y="4753286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0%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044945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7%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2044945" y="3103098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430806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Powody ubiegania się o pomoc społeczną </a:t>
                </a:r>
              </a:p>
              <a:p>
                <a:pPr algn="ctr"/>
                <a:r>
                  <a:rPr lang="pl-PL" sz="1400" b="1" dirty="0">
                    <a:latin typeface="+mn-lt"/>
                  </a:rPr>
                  <a:t>PRZEMOC W RODZINIE</a:t>
                </a:r>
              </a:p>
            </p:txBody>
          </p:sp>
        </p:grpSp>
        <p:sp>
          <p:nvSpPr>
            <p:cNvPr id="31" name="pole tekstowe 30"/>
            <p:cNvSpPr txBox="1"/>
            <p:nvPr/>
          </p:nvSpPr>
          <p:spPr>
            <a:xfrm>
              <a:off x="818786" y="5840978"/>
              <a:ext cx="432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*% rodzin korzystających z danego powodu w stosunku do ogółu rodzin korzystających z pomocy w danej gminie</a:t>
              </a:r>
              <a:endParaRPr lang="pl-PL" sz="900" b="1" dirty="0">
                <a:latin typeface="+mn-lt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7695102" y="6154134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7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ole tekstowe 33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893206" y="1700808"/>
            <a:ext cx="10677575" cy="4727525"/>
            <a:chOff x="893206" y="1700808"/>
            <a:chExt cx="10677575" cy="4727525"/>
          </a:xfrm>
        </p:grpSpPr>
        <p:grpSp>
          <p:nvGrpSpPr>
            <p:cNvPr id="21" name="Grupa 20"/>
            <p:cNvGrpSpPr/>
            <p:nvPr/>
          </p:nvGrpSpPr>
          <p:grpSpPr>
            <a:xfrm>
              <a:off x="1919539" y="1700808"/>
              <a:ext cx="4194103" cy="4568742"/>
              <a:chOff x="395536" y="1564272"/>
              <a:chExt cx="4194103" cy="4568742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3913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529443" y="5071178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18%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2918985" y="4326417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746470" y="3933699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22%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2002039" y="3046974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12%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543640" y="1564272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Powody ubiegania się o pomoc społeczną ALKOHOLIZM</a:t>
                </a: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6120106" y="1700808"/>
              <a:ext cx="4194103" cy="4662490"/>
              <a:chOff x="395536" y="1502814"/>
              <a:chExt cx="4194103" cy="4662490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583668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0%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987364" y="4821861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0%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044945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1%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2044945" y="3072064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0%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502814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Powody ubiegania się o pomoc społeczną NARKOMANIA</a:t>
                </a:r>
              </a:p>
            </p:txBody>
          </p:sp>
        </p:grpSp>
        <p:sp>
          <p:nvSpPr>
            <p:cNvPr id="31" name="pole tekstowe 30"/>
            <p:cNvSpPr txBox="1"/>
            <p:nvPr/>
          </p:nvSpPr>
          <p:spPr>
            <a:xfrm>
              <a:off x="893206" y="5860729"/>
              <a:ext cx="43204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*% rodzin korzystających z danego powodu w stosunku do ogółu rodzin korzystających z pomocy w danej gminie</a:t>
              </a:r>
              <a:endParaRPr lang="pl-PL" sz="900" b="1" dirty="0">
                <a:latin typeface="+mn-lt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7769515" y="6197501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35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ole tekstowe 31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919539" y="1700808"/>
            <a:ext cx="9594316" cy="4686675"/>
            <a:chOff x="1919539" y="1700808"/>
            <a:chExt cx="9594316" cy="4686675"/>
          </a:xfrm>
        </p:grpSpPr>
        <p:grpSp>
          <p:nvGrpSpPr>
            <p:cNvPr id="21" name="Grupa 20"/>
            <p:cNvGrpSpPr/>
            <p:nvPr/>
          </p:nvGrpSpPr>
          <p:grpSpPr>
            <a:xfrm>
              <a:off x="1919539" y="1700808"/>
              <a:ext cx="4194103" cy="4568742"/>
              <a:chOff x="395536" y="1564272"/>
              <a:chExt cx="4194103" cy="4568742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3913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529443" y="5071178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4%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3008634" y="4739640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970188" y="3901409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12%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1970188" y="3056529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543640" y="1564272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Powody ubiegania się o pomoc społeczną BEZDOMNOŚĆ – liczba osób</a:t>
                </a: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6120106" y="1700808"/>
              <a:ext cx="4194103" cy="4662490"/>
              <a:chOff x="395536" y="1502814"/>
              <a:chExt cx="4194103" cy="4662490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583668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4%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3068572" y="4761249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0%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044945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4%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2151947" y="3085660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1%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502814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Powody ubiegania się o pomoc społeczną </a:t>
                </a:r>
              </a:p>
              <a:p>
                <a:pPr algn="ctr"/>
                <a:r>
                  <a:rPr lang="pl-PL" sz="1400" b="1" dirty="0">
                    <a:latin typeface="+mn-lt"/>
                  </a:rPr>
                  <a:t>ZAKŁAD KARNY – liczba osób</a:t>
                </a:r>
              </a:p>
            </p:txBody>
          </p:sp>
        </p:grpSp>
        <p:sp>
          <p:nvSpPr>
            <p:cNvPr id="18" name="pole tekstowe 17"/>
            <p:cNvSpPr txBox="1"/>
            <p:nvPr/>
          </p:nvSpPr>
          <p:spPr>
            <a:xfrm>
              <a:off x="7712589" y="6156651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5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818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ole tekstowe 31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919539" y="1844824"/>
            <a:ext cx="9606408" cy="4523609"/>
            <a:chOff x="1919539" y="1844824"/>
            <a:chExt cx="9606408" cy="4523609"/>
          </a:xfrm>
        </p:grpSpPr>
        <p:grpSp>
          <p:nvGrpSpPr>
            <p:cNvPr id="21" name="Grupa 20"/>
            <p:cNvGrpSpPr/>
            <p:nvPr/>
          </p:nvGrpSpPr>
          <p:grpSpPr>
            <a:xfrm>
              <a:off x="1919539" y="1844824"/>
              <a:ext cx="4194103" cy="4424726"/>
              <a:chOff x="395536" y="1708288"/>
              <a:chExt cx="4194103" cy="4424726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3913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529443" y="5071178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65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2918985" y="4759650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30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746470" y="3933699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70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1970188" y="3107748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31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543640" y="1708288"/>
                <a:ext cx="4045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Liczba osób korzystających z USŁUG OPIEKUŃCZYCH</a:t>
                </a: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6120106" y="1844827"/>
              <a:ext cx="4194103" cy="4518471"/>
              <a:chOff x="395536" y="1646833"/>
              <a:chExt cx="4194103" cy="4518471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379545" y="5013176"/>
                <a:ext cx="126014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>
                    <a:solidFill>
                      <a:srgbClr val="FF0000"/>
                    </a:solidFill>
                    <a:latin typeface="+mn-lt"/>
                  </a:rPr>
                  <a:t>425 </a:t>
                </a:r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493</a:t>
                </a:r>
              </a:p>
              <a:p>
                <a:r>
                  <a:rPr lang="pl-PL" sz="1400" b="1" dirty="0" smtClean="0">
                    <a:solidFill>
                      <a:srgbClr val="FF0000"/>
                    </a:solidFill>
                    <a:latin typeface="+mn-lt"/>
                  </a:rPr>
                  <a:t>15 osób</a:t>
                </a:r>
              </a:p>
              <a:p>
                <a:r>
                  <a:rPr lang="pl-PL" sz="1400" b="1" dirty="0" smtClean="0">
                    <a:solidFill>
                      <a:srgbClr val="FF0000"/>
                    </a:solidFill>
                    <a:latin typeface="+mn-lt"/>
                  </a:rPr>
                  <a:t>19,63zł</a:t>
                </a:r>
                <a:endParaRPr lang="pl-PL" sz="1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747697" y="4830808"/>
                <a:ext cx="1153047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>
                    <a:latin typeface="+mn-lt"/>
                  </a:rPr>
                  <a:t>141 </a:t>
                </a:r>
                <a:r>
                  <a:rPr lang="pl-PL" b="1" dirty="0" smtClean="0">
                    <a:latin typeface="+mn-lt"/>
                  </a:rPr>
                  <a:t>394</a:t>
                </a:r>
              </a:p>
              <a:p>
                <a:r>
                  <a:rPr lang="pl-PL" sz="1400" b="1" dirty="0" smtClean="0">
                    <a:latin typeface="+mn-lt"/>
                  </a:rPr>
                  <a:t>7 osób,</a:t>
                </a:r>
              </a:p>
              <a:p>
                <a:r>
                  <a:rPr lang="pl-PL" sz="1400" b="1" dirty="0" smtClean="0">
                    <a:latin typeface="+mn-lt"/>
                  </a:rPr>
                  <a:t>14 zł</a:t>
                </a:r>
                <a:endParaRPr lang="pl-PL" sz="1400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1811593" y="3957085"/>
                <a:ext cx="1518943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>
                    <a:latin typeface="+mn-lt"/>
                  </a:rPr>
                  <a:t>304 </a:t>
                </a:r>
                <a:r>
                  <a:rPr lang="pl-PL" b="1" dirty="0" smtClean="0">
                    <a:latin typeface="+mn-lt"/>
                  </a:rPr>
                  <a:t>419</a:t>
                </a:r>
              </a:p>
              <a:p>
                <a:r>
                  <a:rPr lang="pl-PL" sz="1400" b="1" dirty="0" smtClean="0">
                    <a:latin typeface="+mn-lt"/>
                  </a:rPr>
                  <a:t>21 osób</a:t>
                </a:r>
              </a:p>
              <a:p>
                <a:r>
                  <a:rPr lang="pl-PL" sz="1400" b="1" dirty="0" smtClean="0">
                    <a:latin typeface="+mn-lt"/>
                  </a:rPr>
                  <a:t>13zł</a:t>
                </a:r>
                <a:r>
                  <a:rPr lang="pl-PL" b="1" dirty="0">
                    <a:latin typeface="+mn-lt"/>
                  </a:rPr>
                  <a:t>	</a:t>
                </a:r>
                <a:endParaRPr lang="pl-PL" b="1" dirty="0" smtClean="0">
                  <a:latin typeface="+mn-lt"/>
                </a:endParaRP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1667574" y="2150886"/>
                <a:ext cx="1295225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>
                    <a:latin typeface="+mn-lt"/>
                  </a:rPr>
                  <a:t>152 </a:t>
                </a:r>
                <a:r>
                  <a:rPr lang="pl-PL" b="1" dirty="0" smtClean="0">
                    <a:latin typeface="+mn-lt"/>
                  </a:rPr>
                  <a:t>903</a:t>
                </a:r>
              </a:p>
              <a:p>
                <a:r>
                  <a:rPr lang="pl-PL" sz="1400" b="1" dirty="0" smtClean="0">
                    <a:latin typeface="+mn-lt"/>
                  </a:rPr>
                  <a:t>5 osób</a:t>
                </a:r>
              </a:p>
              <a:p>
                <a:r>
                  <a:rPr lang="pl-PL" sz="1400" b="1" dirty="0" smtClean="0">
                    <a:latin typeface="+mn-lt"/>
                  </a:rPr>
                  <a:t>16 zł</a:t>
                </a:r>
                <a:r>
                  <a:rPr lang="pl-PL" b="1" dirty="0">
                    <a:latin typeface="+mn-lt"/>
                  </a:rPr>
                  <a:t>	</a:t>
                </a: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646833"/>
                <a:ext cx="4045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Kwota  świadczeń (w zł)</a:t>
                </a:r>
              </a:p>
            </p:txBody>
          </p:sp>
        </p:grpSp>
        <p:sp>
          <p:nvSpPr>
            <p:cNvPr id="18" name="pole tekstowe 17"/>
            <p:cNvSpPr txBox="1"/>
            <p:nvPr/>
          </p:nvSpPr>
          <p:spPr>
            <a:xfrm>
              <a:off x="7724681" y="6137601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199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ole tekstowe 31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919539" y="1556792"/>
            <a:ext cx="9608763" cy="4828174"/>
            <a:chOff x="1919539" y="1556792"/>
            <a:chExt cx="9608763" cy="4828174"/>
          </a:xfrm>
        </p:grpSpPr>
        <p:grpSp>
          <p:nvGrpSpPr>
            <p:cNvPr id="21" name="Grupa 20"/>
            <p:cNvGrpSpPr/>
            <p:nvPr/>
          </p:nvGrpSpPr>
          <p:grpSpPr>
            <a:xfrm>
              <a:off x="1919539" y="1556792"/>
              <a:ext cx="4194103" cy="4712758"/>
              <a:chOff x="395536" y="1420256"/>
              <a:chExt cx="4194103" cy="4712758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3913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529443" y="5071178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21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2983686" y="4758720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7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746470" y="3933699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11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2005809" y="3056529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11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543640" y="1420256"/>
                <a:ext cx="404599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Liczba osób korzystających ze </a:t>
                </a:r>
              </a:p>
              <a:p>
                <a:pPr algn="ctr"/>
                <a:r>
                  <a:rPr lang="pl-PL" sz="1400" b="1" dirty="0">
                    <a:latin typeface="+mn-lt"/>
                  </a:rPr>
                  <a:t>SPECJALISTYCZNYCH USŁUG OPIEKUŃCZYCH</a:t>
                </a:r>
                <a:r>
                  <a:rPr lang="pl-PL" sz="1400" b="1" dirty="0"/>
                  <a:t> </a:t>
                </a:r>
                <a:endParaRPr lang="pl-PL" sz="1400" b="1" dirty="0" smtClean="0"/>
              </a:p>
              <a:p>
                <a:pPr algn="ctr"/>
                <a:r>
                  <a:rPr lang="pl-PL" sz="1400" b="1" dirty="0" smtClean="0">
                    <a:latin typeface="+mn-lt"/>
                  </a:rPr>
                  <a:t>– </a:t>
                </a:r>
                <a:r>
                  <a:rPr lang="pl-PL" sz="1400" b="1" dirty="0">
                    <a:latin typeface="+mn-lt"/>
                  </a:rPr>
                  <a:t>liczba rodzin</a:t>
                </a: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6120106" y="1628800"/>
              <a:ext cx="4194103" cy="4590479"/>
              <a:chOff x="395536" y="1574825"/>
              <a:chExt cx="4194103" cy="4590479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583668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66.807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881651" y="4830808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92.768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044945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42.329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1919026" y="3069473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20.060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574825"/>
                <a:ext cx="4045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Kwota  świadczeń (w zł)</a:t>
                </a:r>
              </a:p>
            </p:txBody>
          </p:sp>
        </p:grpSp>
        <p:sp>
          <p:nvSpPr>
            <p:cNvPr id="18" name="pole tekstowe 17"/>
            <p:cNvSpPr txBox="1"/>
            <p:nvPr/>
          </p:nvSpPr>
          <p:spPr>
            <a:xfrm>
              <a:off x="7727036" y="6154134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31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ole tekstowe 32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919539" y="1700808"/>
            <a:ext cx="9576829" cy="4677150"/>
            <a:chOff x="1919539" y="1700808"/>
            <a:chExt cx="9576829" cy="4677150"/>
          </a:xfrm>
        </p:grpSpPr>
        <p:grpSp>
          <p:nvGrpSpPr>
            <p:cNvPr id="22" name="Grupa 21"/>
            <p:cNvGrpSpPr/>
            <p:nvPr/>
          </p:nvGrpSpPr>
          <p:grpSpPr>
            <a:xfrm>
              <a:off x="6120106" y="1700808"/>
              <a:ext cx="4194103" cy="4662490"/>
              <a:chOff x="395536" y="1502814"/>
              <a:chExt cx="4194103" cy="4662490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379545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760.306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918985" y="4326417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550.400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1811593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939.118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1811593" y="2555612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413.443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502814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ŚWIADCZENIE PIELĘGNACYJNE </a:t>
                </a:r>
              </a:p>
              <a:p>
                <a:pPr algn="ctr"/>
                <a:r>
                  <a:rPr lang="pl-PL" sz="1400" b="1" dirty="0">
                    <a:latin typeface="+mn-lt"/>
                  </a:rPr>
                  <a:t>– kwota świadczeń (w zł)</a:t>
                </a:r>
              </a:p>
            </p:txBody>
          </p:sp>
        </p:grpSp>
        <p:grpSp>
          <p:nvGrpSpPr>
            <p:cNvPr id="2" name="Grupa 1"/>
            <p:cNvGrpSpPr/>
            <p:nvPr/>
          </p:nvGrpSpPr>
          <p:grpSpPr>
            <a:xfrm>
              <a:off x="1919539" y="1700808"/>
              <a:ext cx="4194103" cy="4568742"/>
              <a:chOff x="1919539" y="1753652"/>
              <a:chExt cx="4194103" cy="4568742"/>
            </a:xfrm>
          </p:grpSpPr>
          <p:grpSp>
            <p:nvGrpSpPr>
              <p:cNvPr id="21" name="Grupa 20"/>
              <p:cNvGrpSpPr/>
              <p:nvPr/>
            </p:nvGrpSpPr>
            <p:grpSpPr>
              <a:xfrm>
                <a:off x="1919539" y="1753652"/>
                <a:ext cx="4194103" cy="4568742"/>
                <a:chOff x="395536" y="1564272"/>
                <a:chExt cx="4194103" cy="4568742"/>
              </a:xfrm>
            </p:grpSpPr>
            <p:pic>
              <p:nvPicPr>
                <p:cNvPr id="4" name="Picture 2" descr="http://www.bip.szpital-wiecbork.pl/userfiles/image/mapa_powiat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039137"/>
                  <a:ext cx="3676496" cy="40938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pole tekstowe 2"/>
                <p:cNvSpPr txBox="1"/>
                <p:nvPr/>
              </p:nvSpPr>
              <p:spPr>
                <a:xfrm>
                  <a:off x="1331640" y="5071178"/>
                  <a:ext cx="1260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b="1" dirty="0" smtClean="0">
                      <a:latin typeface="+mn-lt"/>
                    </a:rPr>
                    <a:t>588/49</a:t>
                  </a:r>
                  <a:endParaRPr lang="pl-PL" b="1" dirty="0">
                    <a:latin typeface="+mn-lt"/>
                  </a:endParaRPr>
                </a:p>
              </p:txBody>
            </p:sp>
            <p:sp>
              <p:nvSpPr>
                <p:cNvPr id="7" name="pole tekstowe 6"/>
                <p:cNvSpPr txBox="1"/>
                <p:nvPr/>
              </p:nvSpPr>
              <p:spPr>
                <a:xfrm>
                  <a:off x="2918985" y="4326417"/>
                  <a:ext cx="11530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pl-PL" b="1" dirty="0">
                    <a:latin typeface="+mn-lt"/>
                  </a:endParaRPr>
                </a:p>
              </p:txBody>
            </p:sp>
            <p:sp>
              <p:nvSpPr>
                <p:cNvPr id="8" name="pole tekstowe 7"/>
                <p:cNvSpPr txBox="1"/>
                <p:nvPr/>
              </p:nvSpPr>
              <p:spPr>
                <a:xfrm>
                  <a:off x="1900929" y="3933699"/>
                  <a:ext cx="15189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b="1" dirty="0" smtClean="0">
                      <a:solidFill>
                        <a:srgbClr val="FF0000"/>
                      </a:solidFill>
                      <a:latin typeface="+mn-lt"/>
                    </a:rPr>
                    <a:t>725/60</a:t>
                  </a:r>
                </a:p>
              </p:txBody>
            </p:sp>
            <p:sp>
              <p:nvSpPr>
                <p:cNvPr id="9" name="pole tekstowe 8"/>
                <p:cNvSpPr txBox="1"/>
                <p:nvPr/>
              </p:nvSpPr>
              <p:spPr>
                <a:xfrm>
                  <a:off x="1908623" y="2564223"/>
                  <a:ext cx="12952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b="1" dirty="0" smtClean="0">
                      <a:latin typeface="+mn-lt"/>
                    </a:rPr>
                    <a:t>319/26</a:t>
                  </a:r>
                  <a:endParaRPr lang="pl-PL" b="1" dirty="0">
                    <a:latin typeface="+mn-lt"/>
                  </a:endParaRPr>
                </a:p>
              </p:txBody>
            </p:sp>
            <p:sp>
              <p:nvSpPr>
                <p:cNvPr id="5" name="pole tekstowe 4"/>
                <p:cNvSpPr txBox="1"/>
                <p:nvPr/>
              </p:nvSpPr>
              <p:spPr>
                <a:xfrm>
                  <a:off x="543640" y="1564272"/>
                  <a:ext cx="40459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b="1" dirty="0">
                      <a:latin typeface="+mn-lt"/>
                    </a:rPr>
                    <a:t>ŚWIADCZENIE PIELĘGNACYJNE – roczna liczba wypłaconych świadczeń/ liczba średniomiesięczna</a:t>
                  </a:r>
                </a:p>
              </p:txBody>
            </p:sp>
          </p:grpSp>
          <p:sp>
            <p:nvSpPr>
              <p:cNvPr id="18" name="pole tekstowe 17"/>
              <p:cNvSpPr txBox="1"/>
              <p:nvPr/>
            </p:nvSpPr>
            <p:spPr>
              <a:xfrm>
                <a:off x="4439819" y="5013283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425/35</a:t>
                </a:r>
                <a:endParaRPr lang="pl-PL" b="1" dirty="0">
                  <a:latin typeface="+mn-lt"/>
                </a:endParaRPr>
              </a:p>
            </p:txBody>
          </p:sp>
        </p:grpSp>
        <p:sp>
          <p:nvSpPr>
            <p:cNvPr id="19" name="pole tekstowe 18"/>
            <p:cNvSpPr txBox="1"/>
            <p:nvPr/>
          </p:nvSpPr>
          <p:spPr>
            <a:xfrm>
              <a:off x="7695102" y="6147126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80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7" descr="klub_seniora_mgops_wiecbor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840" y="4396332"/>
            <a:ext cx="1745977" cy="4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logo-Aktywna-Integracja-SAS+MG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811" y="4176152"/>
            <a:ext cx="769346" cy="7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ole tekstowe 19"/>
          <p:cNvSpPr txBox="1"/>
          <p:nvPr/>
        </p:nvSpPr>
        <p:spPr>
          <a:xfrm>
            <a:off x="2243572" y="2265546"/>
            <a:ext cx="770485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INFORMACJE OGÓLNE</a:t>
            </a:r>
          </a:p>
          <a:p>
            <a:pPr marL="342900" indent="-342900" algn="ctr">
              <a:lnSpc>
                <a:spcPct val="150000"/>
              </a:lnSpc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Gmina Więcbork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pl-PL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96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ole tekstowe 32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919539" y="1700808"/>
            <a:ext cx="9592034" cy="4662490"/>
            <a:chOff x="1919539" y="1700808"/>
            <a:chExt cx="9592034" cy="4662490"/>
          </a:xfrm>
        </p:grpSpPr>
        <p:grpSp>
          <p:nvGrpSpPr>
            <p:cNvPr id="22" name="Grupa 21"/>
            <p:cNvGrpSpPr/>
            <p:nvPr/>
          </p:nvGrpSpPr>
          <p:grpSpPr>
            <a:xfrm>
              <a:off x="6120106" y="1700808"/>
              <a:ext cx="4194103" cy="4662490"/>
              <a:chOff x="395536" y="1502814"/>
              <a:chExt cx="4194103" cy="4662490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451553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50.918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747697" y="4326417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84.207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1811593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268.272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1883601" y="2573645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14.040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502814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SPECJALNY ZASIŁEK OPIEKUŃCZY</a:t>
                </a:r>
              </a:p>
              <a:p>
                <a:pPr algn="ctr"/>
                <a:r>
                  <a:rPr lang="pl-PL" sz="1400" b="1" dirty="0">
                    <a:latin typeface="+mn-lt"/>
                  </a:rPr>
                  <a:t> – kwota świadczeń (w zł)</a:t>
                </a:r>
              </a:p>
            </p:txBody>
          </p:sp>
        </p:grpSp>
        <p:grpSp>
          <p:nvGrpSpPr>
            <p:cNvPr id="2" name="Grupa 1"/>
            <p:cNvGrpSpPr/>
            <p:nvPr/>
          </p:nvGrpSpPr>
          <p:grpSpPr>
            <a:xfrm>
              <a:off x="1919539" y="1700808"/>
              <a:ext cx="4194103" cy="4568742"/>
              <a:chOff x="395536" y="1753652"/>
              <a:chExt cx="4194103" cy="4568742"/>
            </a:xfrm>
          </p:grpSpPr>
          <p:grpSp>
            <p:nvGrpSpPr>
              <p:cNvPr id="21" name="Grupa 20"/>
              <p:cNvGrpSpPr/>
              <p:nvPr/>
            </p:nvGrpSpPr>
            <p:grpSpPr>
              <a:xfrm>
                <a:off x="395536" y="1753652"/>
                <a:ext cx="4194103" cy="4568742"/>
                <a:chOff x="395536" y="1564272"/>
                <a:chExt cx="4194103" cy="4568742"/>
              </a:xfrm>
            </p:grpSpPr>
            <p:pic>
              <p:nvPicPr>
                <p:cNvPr id="4" name="Picture 2" descr="http://www.bip.szpital-wiecbork.pl/userfiles/image/mapa_powiat.png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536" y="2039137"/>
                  <a:ext cx="3676496" cy="40938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pole tekstowe 2"/>
                <p:cNvSpPr txBox="1"/>
                <p:nvPr/>
              </p:nvSpPr>
              <p:spPr>
                <a:xfrm>
                  <a:off x="1475656" y="5039820"/>
                  <a:ext cx="126014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b="1" dirty="0" smtClean="0">
                      <a:latin typeface="+mn-lt"/>
                    </a:rPr>
                    <a:t>100</a:t>
                  </a:r>
                  <a:endParaRPr lang="pl-PL" b="1" dirty="0">
                    <a:latin typeface="+mn-lt"/>
                  </a:endParaRPr>
                </a:p>
              </p:txBody>
            </p:sp>
            <p:sp>
              <p:nvSpPr>
                <p:cNvPr id="7" name="pole tekstowe 6"/>
                <p:cNvSpPr txBox="1"/>
                <p:nvPr/>
              </p:nvSpPr>
              <p:spPr>
                <a:xfrm>
                  <a:off x="2918985" y="4326417"/>
                  <a:ext cx="115304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pl-PL" b="1" dirty="0">
                    <a:latin typeface="+mn-lt"/>
                  </a:endParaRPr>
                </a:p>
              </p:txBody>
            </p:sp>
            <p:sp>
              <p:nvSpPr>
                <p:cNvPr id="8" name="pole tekstowe 7"/>
                <p:cNvSpPr txBox="1"/>
                <p:nvPr/>
              </p:nvSpPr>
              <p:spPr>
                <a:xfrm>
                  <a:off x="1746470" y="3933699"/>
                  <a:ext cx="15189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b="1" dirty="0" smtClean="0">
                      <a:solidFill>
                        <a:srgbClr val="FF0000"/>
                      </a:solidFill>
                      <a:latin typeface="+mn-lt"/>
                    </a:rPr>
                    <a:t>520</a:t>
                  </a:r>
                </a:p>
              </p:txBody>
            </p:sp>
            <p:sp>
              <p:nvSpPr>
                <p:cNvPr id="9" name="pole tekstowe 8"/>
                <p:cNvSpPr txBox="1"/>
                <p:nvPr/>
              </p:nvSpPr>
              <p:spPr>
                <a:xfrm>
                  <a:off x="1970188" y="2985884"/>
                  <a:ext cx="12952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b="1" dirty="0" smtClean="0">
                      <a:latin typeface="+mn-lt"/>
                    </a:rPr>
                    <a:t>27</a:t>
                  </a:r>
                  <a:endParaRPr lang="pl-PL" b="1" dirty="0">
                    <a:latin typeface="+mn-lt"/>
                  </a:endParaRPr>
                </a:p>
              </p:txBody>
            </p:sp>
            <p:sp>
              <p:nvSpPr>
                <p:cNvPr id="5" name="pole tekstowe 4"/>
                <p:cNvSpPr txBox="1"/>
                <p:nvPr/>
              </p:nvSpPr>
              <p:spPr>
                <a:xfrm>
                  <a:off x="543640" y="1564272"/>
                  <a:ext cx="40459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l-PL" sz="1400" b="1" dirty="0">
                      <a:latin typeface="+mn-lt"/>
                    </a:rPr>
                    <a:t>SPECJALNY ZASIŁEK OPIEKUŃCZY– </a:t>
                  </a:r>
                </a:p>
                <a:p>
                  <a:pPr algn="ctr"/>
                  <a:r>
                    <a:rPr lang="pl-PL" sz="1400" b="1" dirty="0">
                      <a:latin typeface="+mn-lt"/>
                    </a:rPr>
                    <a:t>roczna liczba wypłaconych świadczeń</a:t>
                  </a:r>
                </a:p>
              </p:txBody>
            </p:sp>
          </p:grpSp>
          <p:sp>
            <p:nvSpPr>
              <p:cNvPr id="18" name="pole tekstowe 17"/>
              <p:cNvSpPr txBox="1"/>
              <p:nvPr/>
            </p:nvSpPr>
            <p:spPr>
              <a:xfrm>
                <a:off x="2852748" y="4908515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163</a:t>
                </a:r>
                <a:endParaRPr lang="pl-PL" b="1" dirty="0">
                  <a:latin typeface="+mn-lt"/>
                </a:endParaRPr>
              </a:p>
            </p:txBody>
          </p:sp>
        </p:grpSp>
        <p:sp>
          <p:nvSpPr>
            <p:cNvPr id="19" name="pole tekstowe 18"/>
            <p:cNvSpPr txBox="1"/>
            <p:nvPr/>
          </p:nvSpPr>
          <p:spPr>
            <a:xfrm>
              <a:off x="7710307" y="6132466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17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ole tekstowe 30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752681" y="1844824"/>
            <a:ext cx="9743687" cy="4555736"/>
            <a:chOff x="1752681" y="1844824"/>
            <a:chExt cx="9743687" cy="4555736"/>
          </a:xfrm>
        </p:grpSpPr>
        <p:grpSp>
          <p:nvGrpSpPr>
            <p:cNvPr id="21" name="Grupa 20"/>
            <p:cNvGrpSpPr/>
            <p:nvPr/>
          </p:nvGrpSpPr>
          <p:grpSpPr>
            <a:xfrm>
              <a:off x="1752681" y="1844824"/>
              <a:ext cx="4360958" cy="4440320"/>
              <a:chOff x="228681" y="1708288"/>
              <a:chExt cx="4360958" cy="4440320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81" y="2054731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331640" y="5077308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400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2823175" y="4837121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74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807166" y="3937752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240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1919026" y="3013674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57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543640" y="1708288"/>
                <a:ext cx="4045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DODATKI MIESZKANIOWE – liczba korzystających</a:t>
                </a: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6120106" y="1844827"/>
              <a:ext cx="4194103" cy="4518471"/>
              <a:chOff x="395536" y="1646833"/>
              <a:chExt cx="4194103" cy="4518471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523561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49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950255" y="4828510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13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044945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69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2044945" y="3045561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3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646833"/>
                <a:ext cx="4045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DODATKI ENERGETYCZNE – liczba korzystających</a:t>
                </a:r>
              </a:p>
            </p:txBody>
          </p:sp>
        </p:grpSp>
        <p:sp>
          <p:nvSpPr>
            <p:cNvPr id="17" name="pole tekstowe 16"/>
            <p:cNvSpPr txBox="1"/>
            <p:nvPr/>
          </p:nvSpPr>
          <p:spPr>
            <a:xfrm>
              <a:off x="7695102" y="6169728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7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ole tekstowe 17"/>
          <p:cNvSpPr txBox="1"/>
          <p:nvPr/>
        </p:nvSpPr>
        <p:spPr>
          <a:xfrm>
            <a:off x="0" y="2606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</a:t>
            </a:r>
            <a:r>
              <a:rPr lang="pl-PL" dirty="0" smtClean="0"/>
              <a:t>INTEGRACJI 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919539" y="1700808"/>
            <a:ext cx="9586329" cy="4684158"/>
            <a:chOff x="1919539" y="1700808"/>
            <a:chExt cx="9586329" cy="4684158"/>
          </a:xfrm>
        </p:grpSpPr>
        <p:grpSp>
          <p:nvGrpSpPr>
            <p:cNvPr id="21" name="Grupa 20"/>
            <p:cNvGrpSpPr/>
            <p:nvPr/>
          </p:nvGrpSpPr>
          <p:grpSpPr>
            <a:xfrm>
              <a:off x="1919539" y="1700808"/>
              <a:ext cx="4194103" cy="4568742"/>
              <a:chOff x="395536" y="1564272"/>
              <a:chExt cx="4194103" cy="4568742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3913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529443" y="5071178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616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2866532" y="4810869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275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746470" y="3933699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450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1919026" y="3056529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425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543640" y="1564272"/>
                <a:ext cx="4045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STYPENDIA SOCJALNE – liczba korzystających</a:t>
                </a: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6120106" y="1700808"/>
              <a:ext cx="4194103" cy="4662490"/>
              <a:chOff x="395536" y="1502814"/>
              <a:chExt cx="4194103" cy="4662490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658845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49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977550" y="4751011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23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044945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43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2041300" y="3085660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22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543640" y="1502814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PRACE SPOŁECZNIE </a:t>
                </a:r>
                <a:r>
                  <a:rPr lang="pl-PL" sz="1400" b="1" dirty="0" smtClean="0">
                    <a:latin typeface="+mn-lt"/>
                  </a:rPr>
                  <a:t>UŻYTECZNE</a:t>
                </a:r>
              </a:p>
              <a:p>
                <a:pPr algn="ctr"/>
                <a:r>
                  <a:rPr lang="pl-PL" sz="1400" b="1" dirty="0" smtClean="0">
                    <a:latin typeface="+mn-lt"/>
                  </a:rPr>
                  <a:t>– </a:t>
                </a:r>
                <a:r>
                  <a:rPr lang="pl-PL" sz="1400" b="1" dirty="0">
                    <a:latin typeface="+mn-lt"/>
                  </a:rPr>
                  <a:t>liczba korzystających</a:t>
                </a:r>
              </a:p>
            </p:txBody>
          </p:sp>
        </p:grpSp>
        <p:sp>
          <p:nvSpPr>
            <p:cNvPr id="17" name="pole tekstowe 16"/>
            <p:cNvSpPr txBox="1"/>
            <p:nvPr/>
          </p:nvSpPr>
          <p:spPr>
            <a:xfrm>
              <a:off x="7704602" y="6154134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4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3"/>
          <p:cNvSpPr txBox="1">
            <a:spLocks/>
          </p:cNvSpPr>
          <p:nvPr/>
        </p:nvSpPr>
        <p:spPr bwMode="auto">
          <a:xfrm>
            <a:off x="-22735" y="2132856"/>
            <a:ext cx="12192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  <a:sym typeface="Wingdings" panose="05000000000000000000" pitchFamily="2" charset="2"/>
              </a:rPr>
              <a:t>zapraszam do </a:t>
            </a:r>
            <a:r>
              <a:rPr lang="pl-PL" altLang="pl-PL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  <a:sym typeface="Wingdings" panose="05000000000000000000" pitchFamily="2" charset="2"/>
              </a:rPr>
              <a:t>obejrzenia klipu </a:t>
            </a:r>
            <a:r>
              <a:rPr lang="pl-PL" alt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  <a:sym typeface="Wingdings" panose="05000000000000000000" pitchFamily="2" charset="2"/>
              </a:rPr>
              <a:t>filmowego </a:t>
            </a:r>
          </a:p>
          <a:p>
            <a:r>
              <a:rPr lang="pl-PL" alt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Arial" charset="0"/>
                <a:sym typeface="Wingdings" panose="05000000000000000000" pitchFamily="2" charset="2"/>
              </a:rPr>
              <a:t>„Działalność OPS w Więcborku w 2016 r.”</a:t>
            </a:r>
            <a:endParaRPr lang="pl-PL" altLang="pl-PL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Arial" charset="0"/>
            </a:endParaRPr>
          </a:p>
        </p:txBody>
      </p:sp>
      <p:pic>
        <p:nvPicPr>
          <p:cNvPr id="5" name="Obraz 7" descr="klub_seniora_mgops_wiecbor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4632975"/>
            <a:ext cx="1745977" cy="4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-Aktywna-Integracja-SAS+MG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03" y="4412795"/>
            <a:ext cx="769346" cy="7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1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43572" y="2265546"/>
            <a:ext cx="7704856" cy="18928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IFORMACJE OGÓLNE </a:t>
            </a:r>
          </a:p>
          <a:p>
            <a:pPr marL="342900" indent="-342900" algn="ctr">
              <a:lnSpc>
                <a:spcPct val="150000"/>
              </a:lnSpc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Klub Seniora w gminie Więcbork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pl-PL" sz="1400" dirty="0">
              <a:latin typeface="+mn-lt"/>
            </a:endParaRPr>
          </a:p>
        </p:txBody>
      </p:sp>
      <p:pic>
        <p:nvPicPr>
          <p:cNvPr id="7" name="Obraz 7" descr="klub_seniora_mgops_wiecbor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4632975"/>
            <a:ext cx="1745977" cy="4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ogo-Aktywna-Integracja-SAS+MG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03" y="4412795"/>
            <a:ext cx="769346" cy="7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5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188643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[KLUBY SENIORA  </a:t>
            </a:r>
          </a:p>
          <a:p>
            <a:r>
              <a:rPr lang="pl-PL" dirty="0"/>
              <a:t>WOJEWÓDZTWO KUJAWSKO-POMORSKIE]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9" y="1251548"/>
            <a:ext cx="5191125" cy="5057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lipsa 3"/>
          <p:cNvSpPr/>
          <p:nvPr/>
        </p:nvSpPr>
        <p:spPr>
          <a:xfrm>
            <a:off x="3863752" y="1721238"/>
            <a:ext cx="1224136" cy="113169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4079776" y="2279536"/>
            <a:ext cx="576064" cy="57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736601" y="5693770"/>
            <a:ext cx="2736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50" dirty="0">
                <a:latin typeface="+mn-lt"/>
              </a:rPr>
              <a:t>źródło: Informator dla Seniora, Biblioteczka Regionalnego Ośrodka Polityki Społecznej w Toruniu, Toruń 2012</a:t>
            </a:r>
            <a:r>
              <a:rPr lang="pl-PL" sz="1200" dirty="0">
                <a:latin typeface="+mn-lt"/>
              </a:rPr>
              <a:t>.</a:t>
            </a:r>
            <a:endParaRPr lang="pl-PL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64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375050"/>
            <a:ext cx="1219199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[KLUB SENIORA  -SCHEMAT FUNKCJONOWANIA]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1410776" y="1196752"/>
            <a:ext cx="9293736" cy="5050061"/>
            <a:chOff x="1775520" y="1196752"/>
            <a:chExt cx="9293736" cy="5050061"/>
          </a:xfrm>
        </p:grpSpPr>
        <p:sp>
          <p:nvSpPr>
            <p:cNvPr id="5122" name="pole tekstowe 3"/>
            <p:cNvSpPr txBox="1">
              <a:spLocks noChangeArrowheads="1"/>
            </p:cNvSpPr>
            <p:nvPr/>
          </p:nvSpPr>
          <p:spPr bwMode="auto">
            <a:xfrm>
              <a:off x="2063753" y="5876925"/>
              <a:ext cx="58324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l-PL">
                <a:latin typeface="Calibri" pitchFamily="34" charset="0"/>
              </a:endParaRPr>
            </a:p>
          </p:txBody>
        </p:sp>
        <p:graphicFrame>
          <p:nvGraphicFramePr>
            <p:cNvPr id="10" name="Diagram 9"/>
            <p:cNvGraphicFramePr/>
            <p:nvPr>
              <p:extLst>
                <p:ext uri="{D42A27DB-BD31-4B8C-83A1-F6EECF244321}">
                  <p14:modId xmlns:p14="http://schemas.microsoft.com/office/powerpoint/2010/main" val="1265183033"/>
                </p:ext>
              </p:extLst>
            </p:nvPr>
          </p:nvGraphicFramePr>
          <p:xfrm>
            <a:off x="1775520" y="1196752"/>
            <a:ext cx="8676456" cy="2592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083" y="4031302"/>
              <a:ext cx="3182173" cy="17897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1584" y="4075923"/>
              <a:ext cx="1656184" cy="18171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5800" y="4031301"/>
              <a:ext cx="1704374" cy="17938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Obraz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4075923"/>
              <a:ext cx="1659685" cy="17026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188643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[PODMIOTY ZAANGAŻOWANE W ROZWÓJ KLUBU SENIORA]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559496" y="768259"/>
            <a:ext cx="8321801" cy="5469053"/>
            <a:chOff x="1559496" y="768259"/>
            <a:chExt cx="8321801" cy="5469053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927" y="768259"/>
              <a:ext cx="6068401" cy="5469053"/>
            </a:xfrm>
            <a:prstGeom prst="rect">
              <a:avLst/>
            </a:prstGeom>
          </p:spPr>
        </p:pic>
        <p:pic>
          <p:nvPicPr>
            <p:cNvPr id="26" name="Obraz 25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08168" y="908720"/>
              <a:ext cx="1728192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Obraz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0256" y="4293095"/>
              <a:ext cx="1481041" cy="1591375"/>
            </a:xfrm>
            <a:prstGeom prst="rect">
              <a:avLst/>
            </a:prstGeom>
          </p:spPr>
        </p:pic>
        <p:pic>
          <p:nvPicPr>
            <p:cNvPr id="28" name="Obraz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275" y="939305"/>
              <a:ext cx="936620" cy="1356226"/>
            </a:xfrm>
            <a:prstGeom prst="rect">
              <a:avLst/>
            </a:prstGeom>
          </p:spPr>
        </p:pic>
        <p:pic>
          <p:nvPicPr>
            <p:cNvPr id="29" name="Obraz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496" y="5096865"/>
              <a:ext cx="1693564" cy="555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43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375050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[OBSZARY DZIAŁALNOŚCI KLUBU SENIORA]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90395053"/>
              </p:ext>
            </p:extLst>
          </p:nvPr>
        </p:nvGraphicFramePr>
        <p:xfrm>
          <a:off x="2135560" y="980728"/>
          <a:ext cx="80648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29E0113-47A1-4DDC-A1A3-F2275133F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graphicEl>
                                              <a:dgm id="{629E0113-47A1-4DDC-A1A3-F2275133F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graphicEl>
                                              <a:dgm id="{629E0113-47A1-4DDC-A1A3-F2275133F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3E6488-64F5-4617-B4F6-7B18C41D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graphicEl>
                                              <a:dgm id="{6C3E6488-64F5-4617-B4F6-7B18C41D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6C3E6488-64F5-4617-B4F6-7B18C41D13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06CF46-C897-4208-8138-872A13C0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dgm id="{FC06CF46-C897-4208-8138-872A13C0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>
                                            <p:graphicEl>
                                              <a:dgm id="{FC06CF46-C897-4208-8138-872A13C0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724F602-72A2-4044-BC61-21CAB31B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5724F602-72A2-4044-BC61-21CAB31B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5724F602-72A2-4044-BC61-21CAB31B6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42C71A-D578-4FC1-A9F8-318C06119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0142C71A-D578-4FC1-A9F8-318C06119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0142C71A-D578-4FC1-A9F8-318C06119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98A51A-D9F0-47DC-806F-E79C0CCD3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FC98A51A-D9F0-47DC-806F-E79C0CCD3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FC98A51A-D9F0-47DC-806F-E79C0CCD3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DB438E-E73D-45A7-86AF-548050E61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>
                                            <p:graphicEl>
                                              <a:dgm id="{8CDB438E-E73D-45A7-86AF-548050E61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>
                                            <p:graphicEl>
                                              <a:dgm id="{8CDB438E-E73D-45A7-86AF-548050E61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638598-6065-4137-AB92-DDF81D6FF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43638598-6065-4137-AB92-DDF81D6FF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43638598-6065-4137-AB92-DDF81D6FF3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lvlAtOnc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188643"/>
            <a:ext cx="1219199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[FINANSOWANIE DZIAŁALNOŚCI KLUBU SENIORA]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27034692"/>
              </p:ext>
            </p:extLst>
          </p:nvPr>
        </p:nvGraphicFramePr>
        <p:xfrm>
          <a:off x="1775520" y="1268760"/>
          <a:ext cx="763284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runrun.es/wp-content/uploads/2013/06/ficha-puzle-innovacion-empresa-negocio-ejecutivo-crisis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441930"/>
            <a:ext cx="3528392" cy="21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FE3CB-29DC-47EB-A120-33785A89C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>
                                            <p:graphicEl>
                                              <a:dgm id="{3C7FE3CB-29DC-47EB-A120-33785A89C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>
                                            <p:graphicEl>
                                              <a:dgm id="{3C7FE3CB-29DC-47EB-A120-33785A89C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778B14-C845-4647-95F1-50DE4823E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graphicEl>
                                              <a:dgm id="{6C778B14-C845-4647-95F1-50DE4823E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graphicEl>
                                              <a:dgm id="{6C778B14-C845-4647-95F1-50DE4823E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8770D9-7700-464B-BA85-6B4373946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>
                                            <p:graphicEl>
                                              <a:dgm id="{A08770D9-7700-464B-BA85-6B4373946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>
                                            <p:graphicEl>
                                              <a:dgm id="{A08770D9-7700-464B-BA85-6B4373946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16A28E-678E-4B59-9232-3AC358E87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>
                                            <p:graphicEl>
                                              <a:dgm id="{BB16A28E-678E-4B59-9232-3AC358E87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>
                                            <p:graphicEl>
                                              <a:dgm id="{BB16A28E-678E-4B59-9232-3AC358E87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3011DF-0683-486B-AB13-D72CC8177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graphicEl>
                                              <a:dgm id="{483011DF-0683-486B-AB13-D72CC8177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">
                                            <p:graphicEl>
                                              <a:dgm id="{483011DF-0683-486B-AB13-D72CC81778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B224D7-6179-46BE-8751-9951FA39D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">
                                            <p:graphicEl>
                                              <a:dgm id="{8CB224D7-6179-46BE-8751-9951FA39D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">
                                            <p:graphicEl>
                                              <a:dgm id="{8CB224D7-6179-46BE-8751-9951FA39D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375050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[CHARAKTERYSTYKA</a:t>
            </a:r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818251" y="1124744"/>
            <a:ext cx="8238189" cy="5297234"/>
            <a:chOff x="1818251" y="1124744"/>
            <a:chExt cx="8238189" cy="5297234"/>
          </a:xfrm>
        </p:grpSpPr>
        <p:sp>
          <p:nvSpPr>
            <p:cNvPr id="9218" name="pole tekstowe 3"/>
            <p:cNvSpPr txBox="1">
              <a:spLocks noChangeArrowheads="1"/>
            </p:cNvSpPr>
            <p:nvPr/>
          </p:nvSpPr>
          <p:spPr bwMode="auto">
            <a:xfrm>
              <a:off x="2063753" y="5876925"/>
              <a:ext cx="58324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6672064" y="1268760"/>
              <a:ext cx="3384376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0100" lvl="1" indent="-342900">
                <a:buFont typeface="Wingdings" panose="05000000000000000000" pitchFamily="2" charset="2"/>
                <a:buChar char="v"/>
                <a:defRPr/>
              </a:pPr>
              <a:endParaRPr lang="pl-PL" sz="1400" dirty="0"/>
            </a:p>
            <a:p>
              <a:pPr marL="800100" lvl="1" indent="-342900">
                <a:lnSpc>
                  <a:spcPct val="150000"/>
                </a:lnSpc>
                <a:buFont typeface="Wingdings" panose="05000000000000000000" pitchFamily="2" charset="2"/>
                <a:buChar char="v"/>
                <a:defRPr/>
              </a:pPr>
              <a:r>
                <a:rPr lang="pl-PL" sz="1400" dirty="0"/>
                <a:t>22 sołectwa</a:t>
              </a:r>
            </a:p>
            <a:p>
              <a:pPr marL="800100" lvl="1" indent="-342900">
                <a:lnSpc>
                  <a:spcPct val="150000"/>
                </a:lnSpc>
                <a:buFont typeface="Wingdings" panose="05000000000000000000" pitchFamily="2" charset="2"/>
                <a:buChar char="v"/>
                <a:defRPr/>
              </a:pPr>
              <a:r>
                <a:rPr lang="pl-PL" sz="1400" dirty="0"/>
                <a:t>36 miejscowości</a:t>
              </a:r>
            </a:p>
            <a:p>
              <a:pPr marL="800100" lvl="1" indent="-342900">
                <a:lnSpc>
                  <a:spcPct val="150000"/>
                </a:lnSpc>
                <a:buFont typeface="Wingdings" panose="05000000000000000000" pitchFamily="2" charset="2"/>
                <a:buChar char="v"/>
                <a:defRPr/>
              </a:pPr>
              <a:r>
                <a:rPr lang="pl-PL" sz="1400" dirty="0"/>
                <a:t>jeden z najmniejszych powiatów pod względem liczby ludności w województwie (17/19);</a:t>
              </a:r>
            </a:p>
            <a:p>
              <a:pPr marL="800100" lvl="1" indent="-342900">
                <a:lnSpc>
                  <a:spcPct val="150000"/>
                </a:lnSpc>
                <a:buFont typeface="Wingdings" panose="05000000000000000000" pitchFamily="2" charset="2"/>
                <a:buChar char="v"/>
                <a:defRPr/>
              </a:pPr>
              <a:r>
                <a:rPr lang="pl-PL" sz="1400" dirty="0"/>
                <a:t>dwukrotnie wyższa stopa bezrobocia niż w kraju (kraj: 8,3%, województwo: 12,1%, powiat: 17,5%);</a:t>
              </a:r>
            </a:p>
            <a:p>
              <a:pPr marL="800100" lvl="1" indent="-342900">
                <a:lnSpc>
                  <a:spcPct val="150000"/>
                </a:lnSpc>
                <a:buFont typeface="Wingdings" panose="05000000000000000000" pitchFamily="2" charset="2"/>
                <a:buChar char="v"/>
                <a:defRPr/>
              </a:pPr>
              <a:r>
                <a:rPr lang="pl-PL" sz="1400" dirty="0"/>
                <a:t>Liczba osób bezrobotnych w gminie – 786 osób </a:t>
              </a:r>
            </a:p>
            <a:p>
              <a:pPr>
                <a:defRPr/>
              </a:pPr>
              <a:endParaRPr lang="pl-PL" sz="1200" dirty="0"/>
            </a:p>
            <a:p>
              <a:pPr algn="r">
                <a:defRPr/>
              </a:pPr>
              <a:r>
                <a:rPr lang="pl-PL" dirty="0"/>
                <a:t> </a:t>
              </a:r>
              <a:r>
                <a:rPr lang="pl-PL" sz="1200" i="1" dirty="0"/>
                <a:t>dane: GUS, LBD za 2015</a:t>
              </a:r>
            </a:p>
            <a:p>
              <a:pPr algn="r">
                <a:defRPr/>
              </a:pPr>
              <a:r>
                <a:rPr lang="pl-PL" sz="1200" i="1" dirty="0"/>
                <a:t>PUP Sępólno Kraj, WUP Toruń</a:t>
              </a:r>
            </a:p>
          </p:txBody>
        </p:sp>
        <p:grpSp>
          <p:nvGrpSpPr>
            <p:cNvPr id="13" name="Grupa 12"/>
            <p:cNvGrpSpPr/>
            <p:nvPr/>
          </p:nvGrpSpPr>
          <p:grpSpPr>
            <a:xfrm>
              <a:off x="1818251" y="1124744"/>
              <a:ext cx="4582946" cy="5297234"/>
              <a:chOff x="268609" y="1124744"/>
              <a:chExt cx="4582946" cy="5297234"/>
            </a:xfrm>
          </p:grpSpPr>
          <p:pic>
            <p:nvPicPr>
              <p:cNvPr id="1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609" y="1124744"/>
                <a:ext cx="4417753" cy="49192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pole tekstowe 14"/>
              <p:cNvSpPr txBox="1"/>
              <p:nvPr/>
            </p:nvSpPr>
            <p:spPr>
              <a:xfrm>
                <a:off x="1331640" y="4725144"/>
                <a:ext cx="15121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13.357 osób (32%*)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16" name="pole tekstowe 15"/>
              <p:cNvSpPr txBox="1"/>
              <p:nvPr/>
            </p:nvSpPr>
            <p:spPr>
              <a:xfrm>
                <a:off x="3339387" y="4462808"/>
                <a:ext cx="15121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5.074 osób</a:t>
                </a:r>
              </a:p>
              <a:p>
                <a:r>
                  <a:rPr lang="pl-PL" b="1" dirty="0" smtClean="0">
                    <a:latin typeface="+mn-lt"/>
                  </a:rPr>
                  <a:t>(12%*)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17" name="pole tekstowe 16"/>
              <p:cNvSpPr txBox="1"/>
              <p:nvPr/>
            </p:nvSpPr>
            <p:spPr>
              <a:xfrm>
                <a:off x="1907704" y="3429000"/>
                <a:ext cx="15121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16.053 osób</a:t>
                </a:r>
              </a:p>
              <a:p>
                <a:r>
                  <a:rPr lang="pl-PL" b="1" dirty="0" smtClean="0">
                    <a:latin typeface="+mn-lt"/>
                  </a:rPr>
                  <a:t>(39%*)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18" name="pole tekstowe 17"/>
              <p:cNvSpPr txBox="1"/>
              <p:nvPr/>
            </p:nvSpPr>
            <p:spPr>
              <a:xfrm>
                <a:off x="1907704" y="2319263"/>
                <a:ext cx="15121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7.017 osób</a:t>
                </a:r>
              </a:p>
              <a:p>
                <a:r>
                  <a:rPr lang="pl-PL" b="1" dirty="0" smtClean="0">
                    <a:latin typeface="+mn-lt"/>
                  </a:rPr>
                  <a:t>(17%*)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19" name="pole tekstowe 18"/>
              <p:cNvSpPr txBox="1"/>
              <p:nvPr/>
            </p:nvSpPr>
            <p:spPr>
              <a:xfrm>
                <a:off x="467544" y="5898758"/>
                <a:ext cx="4320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600" b="1" dirty="0">
                    <a:latin typeface="+mn-lt"/>
                  </a:rPr>
                  <a:t>Liczba mieszkańców powiatu: 41.501 (2016)</a:t>
                </a:r>
              </a:p>
              <a:p>
                <a:r>
                  <a:rPr lang="pl-PL" sz="1200" dirty="0">
                    <a:latin typeface="+mn-lt"/>
                  </a:rPr>
                  <a:t>*% mieszkańców powiatu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849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1" y="245137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[CO SIĘ DZIAŁO W 2016 ROKU - KOSZTY ORGANIZACJI SPOTKAŃ]</a:t>
            </a:r>
          </a:p>
        </p:txBody>
      </p:sp>
      <p:sp>
        <p:nvSpPr>
          <p:cNvPr id="30722" name="pole tekstowe 3"/>
          <p:cNvSpPr txBox="1">
            <a:spLocks noChangeArrowheads="1"/>
          </p:cNvSpPr>
          <p:nvPr/>
        </p:nvSpPr>
        <p:spPr bwMode="auto">
          <a:xfrm>
            <a:off x="1000143" y="5594134"/>
            <a:ext cx="650031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1404343549"/>
              </p:ext>
            </p:extLst>
          </p:nvPr>
        </p:nvGraphicFramePr>
        <p:xfrm>
          <a:off x="839416" y="1340768"/>
          <a:ext cx="10513168" cy="4890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7741189" y="1340769"/>
            <a:ext cx="331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+mn-lt"/>
              </a:rPr>
              <a:t>Źródło: dane własne OPS w Więcborku.</a:t>
            </a:r>
            <a:endParaRPr lang="pl-PL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3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category"/>
        </p:bldSub>
      </p:bldGraphic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" y="158842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[CO SIĘ DZIAŁO W 2016 ROKU - MGOPS W WIĘCBORKU]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127448" y="1556792"/>
            <a:ext cx="9937104" cy="3600400"/>
            <a:chOff x="512908" y="1556792"/>
            <a:chExt cx="8064896" cy="3867844"/>
          </a:xfrm>
        </p:grpSpPr>
        <p:sp>
          <p:nvSpPr>
            <p:cNvPr id="11" name="Prostokąt 10"/>
            <p:cNvSpPr/>
            <p:nvPr/>
          </p:nvSpPr>
          <p:spPr>
            <a:xfrm>
              <a:off x="512909" y="1556792"/>
              <a:ext cx="8064895" cy="3867844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pole tekstowe 2"/>
            <p:cNvSpPr txBox="1"/>
            <p:nvPr/>
          </p:nvSpPr>
          <p:spPr>
            <a:xfrm>
              <a:off x="512908" y="1743326"/>
              <a:ext cx="8064895" cy="351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"/>
              </a:pPr>
              <a:r>
                <a:rPr lang="pl-PL" sz="1400" b="1" dirty="0">
                  <a:latin typeface="+mj-lt"/>
                </a:rPr>
                <a:t>8 warsztatów muzycznych; </a:t>
              </a:r>
              <a:r>
                <a:rPr lang="pl-PL" sz="1400" dirty="0">
                  <a:latin typeface="+mj-lt"/>
                </a:rPr>
                <a:t>osoba prowadząca </a:t>
              </a:r>
              <a:r>
                <a:rPr lang="pl-PL" sz="1400" dirty="0" err="1">
                  <a:latin typeface="+mj-lt"/>
                </a:rPr>
                <a:t>I.Ciszewski</a:t>
              </a:r>
              <a:r>
                <a:rPr lang="pl-PL" sz="1400" dirty="0">
                  <a:latin typeface="+mj-lt"/>
                </a:rPr>
                <a:t>, muzyk (maj-grudzień</a:t>
              </a:r>
              <a:r>
                <a:rPr lang="pl-PL" sz="1400" dirty="0" smtClean="0">
                  <a:latin typeface="+mj-lt"/>
                </a:rPr>
                <a:t>),</a:t>
              </a:r>
              <a:endParaRPr lang="pl-PL" sz="1400" b="1" dirty="0">
                <a:latin typeface="+mj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"/>
              </a:pPr>
              <a:r>
                <a:rPr lang="pl-PL" sz="1400" b="1" dirty="0">
                  <a:latin typeface="+mj-lt"/>
                </a:rPr>
                <a:t>8 warsztatów literackich; </a:t>
              </a:r>
              <a:r>
                <a:rPr lang="pl-PL" sz="1400" dirty="0">
                  <a:latin typeface="+mj-lt"/>
                </a:rPr>
                <a:t>osoba prowadząca </a:t>
              </a:r>
              <a:r>
                <a:rPr lang="pl-PL" sz="1400" dirty="0" err="1">
                  <a:latin typeface="+mj-lt"/>
                </a:rPr>
                <a:t>B.Wojtasik</a:t>
              </a:r>
              <a:r>
                <a:rPr lang="pl-PL" sz="1400" dirty="0">
                  <a:latin typeface="+mj-lt"/>
                </a:rPr>
                <a:t>, polonistka (czerwiec-grudzień</a:t>
              </a:r>
              <a:r>
                <a:rPr lang="pl-PL" sz="1400" dirty="0" smtClean="0">
                  <a:latin typeface="+mj-lt"/>
                </a:rPr>
                <a:t>),</a:t>
              </a:r>
              <a:endParaRPr lang="pl-PL" sz="1400" b="1" dirty="0">
                <a:latin typeface="+mj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"/>
              </a:pPr>
              <a:r>
                <a:rPr lang="pl-PL" sz="1400" b="1" dirty="0">
                  <a:latin typeface="+mj-lt"/>
                </a:rPr>
                <a:t>5 warsztatów z psychologiem; </a:t>
              </a:r>
              <a:r>
                <a:rPr lang="pl-PL" sz="1400" dirty="0">
                  <a:latin typeface="+mj-lt"/>
                </a:rPr>
                <a:t>osoba prowadząca </a:t>
              </a:r>
              <a:r>
                <a:rPr lang="pl-PL" sz="1400" dirty="0" err="1">
                  <a:latin typeface="+mj-lt"/>
                </a:rPr>
                <a:t>M.Nowicka</a:t>
              </a:r>
              <a:r>
                <a:rPr lang="pl-PL" sz="1400" dirty="0">
                  <a:latin typeface="+mj-lt"/>
                </a:rPr>
                <a:t> (czerwiec-listopad</a:t>
              </a:r>
              <a:r>
                <a:rPr lang="pl-PL" sz="1400" dirty="0" smtClean="0">
                  <a:latin typeface="+mj-lt"/>
                </a:rPr>
                <a:t>),</a:t>
              </a:r>
              <a:endParaRPr lang="pl-PL" sz="1400" b="1" dirty="0">
                <a:latin typeface="+mj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"/>
              </a:pPr>
              <a:r>
                <a:rPr lang="pl-PL" sz="1400" b="1" dirty="0">
                  <a:latin typeface="+mj-lt"/>
                </a:rPr>
                <a:t>5 spotkań informacyjnych z zakresu rehabilitacji;</a:t>
              </a:r>
              <a:r>
                <a:rPr lang="pl-PL" sz="1400" dirty="0">
                  <a:latin typeface="+mj-lt"/>
                </a:rPr>
                <a:t> osoba prowadząca </a:t>
              </a:r>
              <a:r>
                <a:rPr lang="pl-PL" sz="1400" dirty="0" err="1">
                  <a:latin typeface="+mj-lt"/>
                </a:rPr>
                <a:t>N.Dąbrowska</a:t>
              </a:r>
              <a:r>
                <a:rPr lang="pl-PL" sz="1400" dirty="0">
                  <a:latin typeface="+mj-lt"/>
                </a:rPr>
                <a:t>-Frąckowiak (VI-IX</a:t>
              </a:r>
              <a:r>
                <a:rPr lang="pl-PL" sz="1400" dirty="0" smtClean="0">
                  <a:latin typeface="+mj-lt"/>
                </a:rPr>
                <a:t>),</a:t>
              </a:r>
              <a:endParaRPr lang="pl-PL" sz="1400" b="1" dirty="0">
                <a:latin typeface="+mj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"/>
              </a:pPr>
              <a:r>
                <a:rPr lang="pl-PL" sz="1400" b="1" dirty="0">
                  <a:latin typeface="+mj-lt"/>
                </a:rPr>
                <a:t>8 zajęć fitness;</a:t>
              </a:r>
              <a:r>
                <a:rPr lang="pl-PL" sz="1400" dirty="0">
                  <a:latin typeface="+mj-lt"/>
                </a:rPr>
                <a:t> osoba prowadząca </a:t>
              </a:r>
              <a:r>
                <a:rPr lang="pl-PL" sz="1400" dirty="0" err="1">
                  <a:latin typeface="+mj-lt"/>
                </a:rPr>
                <a:t>A.Suchomski</a:t>
              </a:r>
              <a:r>
                <a:rPr lang="pl-PL" sz="1400" dirty="0">
                  <a:latin typeface="+mj-lt"/>
                </a:rPr>
                <a:t>, rehabilitant (czerwiec-grudzień</a:t>
              </a:r>
              <a:r>
                <a:rPr lang="pl-PL" sz="1400" dirty="0" smtClean="0">
                  <a:latin typeface="+mj-lt"/>
                </a:rPr>
                <a:t>),</a:t>
              </a:r>
              <a:endParaRPr lang="pl-PL" sz="1400" b="1" dirty="0">
                <a:latin typeface="+mj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"/>
              </a:pPr>
              <a:r>
                <a:rPr lang="pl-PL" sz="1400" b="1" dirty="0">
                  <a:latin typeface="+mj-lt"/>
                </a:rPr>
                <a:t>1 spotkanie opłatkowe </a:t>
              </a:r>
              <a:r>
                <a:rPr lang="pl-PL" sz="1400" dirty="0">
                  <a:latin typeface="+mj-lt"/>
                </a:rPr>
                <a:t>(na spotkanie zaproszono nie tylko uczestników Klubu Seniora ale również inne osoby samotnych, niepełnosprawnych które z różnych przyczyn spędzają święta w samotności – łącznie wysłano 120 zaproszeń</a:t>
              </a:r>
              <a:r>
                <a:rPr lang="pl-PL" sz="1400" dirty="0" smtClean="0">
                  <a:latin typeface="+mj-lt"/>
                </a:rPr>
                <a:t>),</a:t>
              </a:r>
              <a:endParaRPr lang="pl-PL" sz="1400" dirty="0">
                <a:latin typeface="+mj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"/>
              </a:pPr>
              <a:r>
                <a:rPr lang="pl-PL" sz="1400" b="1" dirty="0">
                  <a:latin typeface="+mj-lt"/>
                </a:rPr>
                <a:t>1 spotkania edukacyjne nt. transplantologii</a:t>
              </a:r>
              <a:r>
                <a:rPr lang="pl-PL" sz="1400" dirty="0">
                  <a:latin typeface="+mj-lt"/>
                </a:rPr>
                <a:t>, osoba prowadząca </a:t>
              </a:r>
              <a:r>
                <a:rPr lang="pl-PL" sz="1400" dirty="0" err="1">
                  <a:latin typeface="+mj-lt"/>
                </a:rPr>
                <a:t>M.Rejdych</a:t>
              </a:r>
              <a:r>
                <a:rPr lang="pl-PL" sz="1400" dirty="0">
                  <a:latin typeface="+mj-lt"/>
                </a:rPr>
                <a:t>, pacjentka (czerwiec</a:t>
              </a:r>
              <a:r>
                <a:rPr lang="pl-PL" sz="1400" dirty="0" smtClean="0">
                  <a:latin typeface="+mj-lt"/>
                </a:rPr>
                <a:t>),</a:t>
              </a:r>
              <a:endParaRPr lang="pl-PL" sz="1400" b="1" dirty="0">
                <a:latin typeface="+mj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"/>
              </a:pPr>
              <a:r>
                <a:rPr lang="pl-PL" sz="1400" b="1" dirty="0">
                  <a:latin typeface="+mj-lt"/>
                </a:rPr>
                <a:t>1 spotkanie prezentujące działalność Klubu w 2015 roku, </a:t>
              </a:r>
              <a:r>
                <a:rPr lang="pl-PL" sz="1400" dirty="0">
                  <a:latin typeface="+mj-lt"/>
                </a:rPr>
                <a:t>osoba prowadząca </a:t>
              </a:r>
              <a:r>
                <a:rPr lang="pl-PL" sz="1400" dirty="0" err="1">
                  <a:latin typeface="+mj-lt"/>
                </a:rPr>
                <a:t>I.Szmaglinska</a:t>
              </a:r>
              <a:r>
                <a:rPr lang="pl-PL" sz="1400" dirty="0">
                  <a:latin typeface="+mj-lt"/>
                </a:rPr>
                <a:t> (luty</a:t>
              </a:r>
              <a:r>
                <a:rPr lang="pl-PL" sz="1400" dirty="0" smtClean="0">
                  <a:latin typeface="+mj-lt"/>
                </a:rPr>
                <a:t>),</a:t>
              </a:r>
              <a:endParaRPr lang="pl-PL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4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195442"/>
            <a:ext cx="1219199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[CO SIĘ DZIAŁO W 2016 ROKU - MGOPS W WIĘCBORKU]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199456" y="1556792"/>
            <a:ext cx="9865096" cy="4487238"/>
            <a:chOff x="512908" y="1556792"/>
            <a:chExt cx="8064896" cy="4487238"/>
          </a:xfrm>
        </p:grpSpPr>
        <p:sp>
          <p:nvSpPr>
            <p:cNvPr id="11" name="Prostokąt 10"/>
            <p:cNvSpPr/>
            <p:nvPr/>
          </p:nvSpPr>
          <p:spPr>
            <a:xfrm>
              <a:off x="512909" y="1556792"/>
              <a:ext cx="8064895" cy="4487238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pole tekstowe 2"/>
            <p:cNvSpPr txBox="1"/>
            <p:nvPr/>
          </p:nvSpPr>
          <p:spPr>
            <a:xfrm>
              <a:off x="512908" y="1743326"/>
              <a:ext cx="8064895" cy="4196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j-lt"/>
                </a:rPr>
                <a:t>3 spotkania okolicznościowe </a:t>
              </a:r>
              <a:r>
                <a:rPr lang="pl-PL" sz="1400" dirty="0">
                  <a:latin typeface="+mj-lt"/>
                </a:rPr>
                <a:t>(Dzień babci i Dziadka; Dzień Kobiet i Mężczyzn; Walentynki</a:t>
              </a:r>
              <a:r>
                <a:rPr lang="pl-PL" sz="1400" dirty="0" smtClean="0">
                  <a:latin typeface="+mj-lt"/>
                </a:rPr>
                <a:t>),</a:t>
              </a:r>
              <a:endParaRPr lang="pl-PL" sz="1400" dirty="0">
                <a:latin typeface="+mj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j-lt"/>
                </a:rPr>
                <a:t>3 spotkania muzyczno-poetyckie: </a:t>
              </a:r>
              <a:r>
                <a:rPr lang="pl-PL" sz="1400" dirty="0">
                  <a:latin typeface="+mj-lt"/>
                </a:rPr>
                <a:t>występ zespołu muzycznego EFFATHA, występ członkiń zespołu ludowego „</a:t>
              </a:r>
              <a:r>
                <a:rPr lang="pl-PL" sz="1400" dirty="0" err="1">
                  <a:latin typeface="+mj-lt"/>
                </a:rPr>
                <a:t>Lutowianie</a:t>
              </a:r>
              <a:r>
                <a:rPr lang="pl-PL" sz="1400" dirty="0">
                  <a:latin typeface="+mj-lt"/>
                </a:rPr>
                <a:t>”, wieczór poetycki w więcborskim Liceum </a:t>
              </a:r>
              <a:r>
                <a:rPr lang="pl-PL" sz="1400" dirty="0" smtClean="0">
                  <a:latin typeface="+mj-lt"/>
                </a:rPr>
                <a:t>Ogólnokształcącym,</a:t>
              </a:r>
              <a:endParaRPr lang="pl-PL" sz="1400" dirty="0">
                <a:latin typeface="+mj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j-lt"/>
                </a:rPr>
                <a:t>7 warsztatów rękodzielniczych i spotkań integracyjnych w Świetlicy Środowiskowej </a:t>
              </a:r>
              <a:r>
                <a:rPr lang="pl-PL" sz="1400" b="1" dirty="0" smtClean="0">
                  <a:latin typeface="+mj-lt"/>
                </a:rPr>
                <a:t>UŚMIECH,</a:t>
              </a:r>
              <a:endParaRPr lang="pl-PL" sz="1400" b="1" dirty="0">
                <a:latin typeface="+mj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j-lt"/>
                </a:rPr>
                <a:t>2 spotkania integracyjne w  ŚDS w Więcborku,</a:t>
              </a:r>
              <a:r>
                <a:rPr lang="pl-PL" sz="1400" dirty="0">
                  <a:latin typeface="+mj-lt"/>
                </a:rPr>
                <a:t> osoba prowadząca </a:t>
              </a:r>
              <a:r>
                <a:rPr lang="pl-PL" sz="1400" dirty="0" err="1">
                  <a:latin typeface="+mj-lt"/>
                </a:rPr>
                <a:t>I.Ciszewski</a:t>
              </a:r>
              <a:r>
                <a:rPr lang="pl-PL" sz="1400" dirty="0">
                  <a:latin typeface="+mj-lt"/>
                </a:rPr>
                <a:t>, </a:t>
              </a:r>
              <a:r>
                <a:rPr lang="pl-PL" sz="1400" dirty="0" smtClean="0">
                  <a:latin typeface="+mj-lt"/>
                </a:rPr>
                <a:t>występ Aktorów ze </a:t>
              </a:r>
              <a:r>
                <a:rPr lang="pl-PL" sz="1400" dirty="0">
                  <a:latin typeface="+mj-lt"/>
                </a:rPr>
                <a:t>Sceny Krakowskiej (lipiec</a:t>
              </a:r>
              <a:r>
                <a:rPr lang="pl-PL" sz="1400" dirty="0" smtClean="0">
                  <a:latin typeface="+mj-lt"/>
                </a:rPr>
                <a:t>),</a:t>
              </a:r>
              <a:endParaRPr lang="pl-PL" sz="1400" b="1" dirty="0">
                <a:latin typeface="+mj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1 zabawa taneczna przedstawicieli lokalnych Klubów  z Tucholi, Mroczy i Więcborka </a:t>
              </a:r>
              <a:r>
                <a:rPr lang="pl-PL" sz="1400" dirty="0">
                  <a:latin typeface="+mn-lt"/>
                </a:rPr>
                <a:t>(koszty udziału w zabawie uczestnicy ponieśli we własnym zakresie</a:t>
              </a:r>
              <a:r>
                <a:rPr lang="pl-PL" sz="1400" dirty="0" smtClean="0">
                  <a:latin typeface="+mn-lt"/>
                </a:rPr>
                <a:t>),</a:t>
              </a:r>
              <a:endParaRPr lang="pl-PL" sz="14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4 warsztaty komputerowe</a:t>
              </a:r>
              <a:r>
                <a:rPr lang="pl-PL" sz="1400" dirty="0">
                  <a:latin typeface="+mn-lt"/>
                </a:rPr>
                <a:t>; osoba prowadząca P</a:t>
              </a:r>
              <a:r>
                <a:rPr lang="pl-PL" sz="1400" dirty="0" smtClean="0">
                  <a:latin typeface="+mn-lt"/>
                </a:rPr>
                <a:t>. Węgrzyn </a:t>
              </a:r>
              <a:r>
                <a:rPr lang="pl-PL" sz="1400" dirty="0">
                  <a:latin typeface="+mn-lt"/>
                </a:rPr>
                <a:t>(listopad-grudzień</a:t>
              </a:r>
              <a:r>
                <a:rPr lang="pl-PL" sz="1400" dirty="0" smtClean="0">
                  <a:latin typeface="+mn-lt"/>
                </a:rPr>
                <a:t>),</a:t>
              </a:r>
              <a:endParaRPr lang="pl-PL" sz="14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5 spotkań informacyjno-organizacyjnych dla </a:t>
              </a:r>
              <a:r>
                <a:rPr lang="pl-PL" sz="1400" b="1" dirty="0" smtClean="0">
                  <a:latin typeface="+mn-lt"/>
                </a:rPr>
                <a:t>klubowiczów,</a:t>
              </a:r>
              <a:endParaRPr lang="pl-PL" sz="14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dirty="0">
                  <a:latin typeface="+mn-lt"/>
                </a:rPr>
                <a:t>jednocześnie członkinie Klubu Seniora </a:t>
              </a:r>
              <a:r>
                <a:rPr lang="pl-PL" sz="1400" b="1" dirty="0">
                  <a:latin typeface="+mn-lt"/>
                </a:rPr>
                <a:t>pomagały podczas 2 przedsięwzięć lokalnych</a:t>
              </a:r>
              <a:r>
                <a:rPr lang="pl-PL" sz="1400" dirty="0">
                  <a:latin typeface="+mn-lt"/>
                </a:rPr>
                <a:t>, tj. V Biegu Pamięci Karolewo-Więcbork oraz Jarmarku Mikołajkowym obsługując stoiska z </a:t>
              </a:r>
              <a:r>
                <a:rPr lang="pl-PL" sz="1400" dirty="0" smtClean="0">
                  <a:latin typeface="+mn-lt"/>
                </a:rPr>
                <a:t>poczęstunkiem,</a:t>
              </a:r>
              <a:endParaRPr lang="pl-PL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1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273027"/>
            <a:ext cx="1219199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[CO SIĘ DZIAŁO W 2016 ROKU - MGOPS W WIĘCBORKU]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127448" y="1441064"/>
            <a:ext cx="10009112" cy="4690021"/>
            <a:chOff x="796678" y="1441061"/>
            <a:chExt cx="8091736" cy="4690021"/>
          </a:xfrm>
        </p:grpSpPr>
        <p:sp>
          <p:nvSpPr>
            <p:cNvPr id="30722" name="pole tekstowe 3"/>
            <p:cNvSpPr txBox="1">
              <a:spLocks noChangeArrowheads="1"/>
            </p:cNvSpPr>
            <p:nvPr/>
          </p:nvSpPr>
          <p:spPr bwMode="auto">
            <a:xfrm>
              <a:off x="823519" y="5761194"/>
              <a:ext cx="58324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796678" y="1441061"/>
              <a:ext cx="8064895" cy="4688628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pole tekstowe 2"/>
            <p:cNvSpPr txBox="1"/>
            <p:nvPr/>
          </p:nvSpPr>
          <p:spPr>
            <a:xfrm>
              <a:off x="823519" y="1509912"/>
              <a:ext cx="8064895" cy="4550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622300">
                <a:lnSpc>
                  <a:spcPct val="150000"/>
                </a:lnSpc>
                <a:spcAft>
                  <a:spcPct val="15000"/>
                </a:spcAft>
              </a:pPr>
              <a:r>
                <a:rPr lang="pl-PL" sz="1400" dirty="0">
                  <a:latin typeface="+mn-lt"/>
                </a:rPr>
                <a:t>Dodatkowo zorganizowano </a:t>
              </a:r>
              <a:r>
                <a:rPr lang="pl-PL" sz="1400" b="1" u="sng" dirty="0">
                  <a:solidFill>
                    <a:srgbClr val="FF0000"/>
                  </a:solidFill>
                  <a:latin typeface="+mn-lt"/>
                </a:rPr>
                <a:t>9 wyjazdów grupowych </a:t>
              </a:r>
              <a:r>
                <a:rPr lang="pl-PL" sz="1400" dirty="0">
                  <a:latin typeface="+mn-lt"/>
                </a:rPr>
                <a:t>dla klubowiczów, podczas których uczestniczyli w: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Zabawie Karnawałowej organizowanej przez Klub Seniora JESIEŃ w Tucholi </a:t>
              </a:r>
              <a:r>
                <a:rPr lang="pl-PL" sz="1400" dirty="0">
                  <a:solidFill>
                    <a:srgbClr val="008000"/>
                  </a:solidFill>
                  <a:latin typeface="+mn-lt"/>
                </a:rPr>
                <a:t>(</a:t>
              </a:r>
              <a:r>
                <a:rPr lang="pl-PL" sz="1400" i="1" dirty="0">
                  <a:solidFill>
                    <a:srgbClr val="008000"/>
                  </a:solidFill>
                  <a:latin typeface="+mn-lt"/>
                </a:rPr>
                <a:t>koszty transportu uczestnicy ponieśli we własnym zakresie</a:t>
              </a:r>
              <a:r>
                <a:rPr lang="pl-PL" sz="1400" dirty="0">
                  <a:solidFill>
                    <a:srgbClr val="008000"/>
                  </a:solidFill>
                  <a:latin typeface="+mn-lt"/>
                </a:rPr>
                <a:t>),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Majówce zorganizowanej przez Dom Pomocy Społecznej w Suchorączku,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XVII Ogólnopolskim Przeglądzie Artystycznym Ruchu Seniorów „Ars 2016”</a:t>
              </a:r>
              <a:r>
                <a:rPr lang="pl-PL" sz="1400" dirty="0">
                  <a:latin typeface="+mn-lt"/>
                </a:rPr>
                <a:t>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Przemarszu Kapeluszowym w By</a:t>
              </a:r>
              <a:r>
                <a:rPr lang="pl-PL" sz="1400" dirty="0">
                  <a:latin typeface="+mn-lt"/>
                </a:rPr>
                <a:t>dgoszczy,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I Przemarszu Kapeluszowym organizowanym przez Dom Pomocy Społecznej w Kamieniu Krajeńskim </a:t>
              </a:r>
              <a:r>
                <a:rPr lang="pl-PL" sz="1400" dirty="0">
                  <a:solidFill>
                    <a:srgbClr val="008000"/>
                  </a:solidFill>
                  <a:latin typeface="+mn-lt"/>
                </a:rPr>
                <a:t>(</a:t>
              </a:r>
              <a:r>
                <a:rPr lang="pl-PL" sz="1400" i="1" dirty="0">
                  <a:solidFill>
                    <a:srgbClr val="008000"/>
                  </a:solidFill>
                  <a:latin typeface="+mn-lt"/>
                </a:rPr>
                <a:t>koszty transportu uczestnicy ponieśli we własnym zakresie</a:t>
              </a:r>
              <a:r>
                <a:rPr lang="pl-PL" sz="1400" dirty="0">
                  <a:solidFill>
                    <a:srgbClr val="008000"/>
                  </a:solidFill>
                  <a:latin typeface="+mn-lt"/>
                </a:rPr>
                <a:t>),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Wyjeździe do Sanktuarium Maryjnego w Licheniu</a:t>
              </a:r>
              <a:r>
                <a:rPr lang="pl-PL" sz="1400" dirty="0">
                  <a:latin typeface="+mn-lt"/>
                </a:rPr>
                <a:t>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Wycieczce do Muzeum w Biskupinie</a:t>
              </a:r>
              <a:r>
                <a:rPr lang="pl-PL" sz="1400" dirty="0">
                  <a:latin typeface="+mn-lt"/>
                </a:rPr>
                <a:t> </a:t>
              </a:r>
              <a:r>
                <a:rPr lang="pl-PL" sz="1400" dirty="0">
                  <a:solidFill>
                    <a:srgbClr val="008000"/>
                  </a:solidFill>
                  <a:latin typeface="+mn-lt"/>
                </a:rPr>
                <a:t>(</a:t>
              </a:r>
              <a:r>
                <a:rPr lang="pl-PL" sz="1400" i="1" dirty="0">
                  <a:solidFill>
                    <a:srgbClr val="008000"/>
                  </a:solidFill>
                  <a:latin typeface="+mn-lt"/>
                </a:rPr>
                <a:t>koszty transportu uczestnicy ponieśli we własnym zakresie</a:t>
              </a:r>
              <a:r>
                <a:rPr lang="pl-PL" sz="1400" dirty="0">
                  <a:solidFill>
                    <a:srgbClr val="008000"/>
                  </a:solidFill>
                  <a:latin typeface="+mn-lt"/>
                </a:rPr>
                <a:t>),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Zabawie Andrzejkowej organizowanej przez Dom Pomocy Społecznej w Suchorączku,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Koncercie Charytatywnym dla Kingi w Tucholi</a:t>
              </a:r>
              <a:r>
                <a:rPr lang="pl-PL" sz="1400" dirty="0">
                  <a:latin typeface="+mn-lt"/>
                </a:rPr>
                <a:t> podczas którego wystąpił Zbigniew Wodecki </a:t>
              </a:r>
              <a:r>
                <a:rPr lang="pl-PL" sz="1400" dirty="0">
                  <a:solidFill>
                    <a:srgbClr val="008000"/>
                  </a:solidFill>
                  <a:latin typeface="+mn-lt"/>
                </a:rPr>
                <a:t>(</a:t>
              </a:r>
              <a:r>
                <a:rPr lang="pl-PL" sz="1400" i="1" dirty="0">
                  <a:solidFill>
                    <a:srgbClr val="008000"/>
                  </a:solidFill>
                  <a:latin typeface="+mn-lt"/>
                </a:rPr>
                <a:t>koszty transportu i bilety uczestnicy ponieśli we własnym zakresie</a:t>
              </a:r>
              <a:r>
                <a:rPr lang="pl-PL" sz="1400" dirty="0">
                  <a:solidFill>
                    <a:srgbClr val="008000"/>
                  </a:solidFill>
                  <a:latin typeface="+mn-lt"/>
                </a:rPr>
                <a:t>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5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325417"/>
            <a:ext cx="1219199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[CO SIĘ DZIAŁO W 2016 ROKU - SAS W WIĘCBORKU]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127448" y="1628800"/>
            <a:ext cx="9937104" cy="2880320"/>
            <a:chOff x="512909" y="1556792"/>
            <a:chExt cx="8091736" cy="5088555"/>
          </a:xfrm>
        </p:grpSpPr>
        <p:sp>
          <p:nvSpPr>
            <p:cNvPr id="30722" name="pole tekstowe 3"/>
            <p:cNvSpPr txBox="1">
              <a:spLocks noChangeArrowheads="1"/>
            </p:cNvSpPr>
            <p:nvPr/>
          </p:nvSpPr>
          <p:spPr bwMode="auto">
            <a:xfrm>
              <a:off x="539750" y="5876926"/>
              <a:ext cx="5832475" cy="49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12909" y="1556792"/>
              <a:ext cx="8064895" cy="4688628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pole tekstowe 2"/>
            <p:cNvSpPr txBox="1"/>
            <p:nvPr/>
          </p:nvSpPr>
          <p:spPr>
            <a:xfrm>
              <a:off x="539750" y="1625643"/>
              <a:ext cx="8064895" cy="5019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622300">
                <a:lnSpc>
                  <a:spcPct val="150000"/>
                </a:lnSpc>
                <a:spcAft>
                  <a:spcPct val="15000"/>
                </a:spcAft>
              </a:pPr>
              <a:r>
                <a:rPr lang="pl-PL" sz="1400" dirty="0">
                  <a:latin typeface="+mn-lt"/>
                </a:rPr>
                <a:t>W 2016 r. przygotowano </a:t>
              </a:r>
              <a:r>
                <a:rPr lang="pl-PL" sz="1400" b="1" u="sng" dirty="0">
                  <a:solidFill>
                    <a:srgbClr val="FF0000"/>
                  </a:solidFill>
                  <a:latin typeface="+mn-lt"/>
                </a:rPr>
                <a:t>28 różnorodnych  dni aktywności</a:t>
              </a:r>
              <a:r>
                <a:rPr lang="pl-PL" sz="1400" dirty="0">
                  <a:latin typeface="+mn-lt"/>
                </a:rPr>
                <a:t>, zorganizowanych ,w ramach 3 przedsięwzięć, sfinansowanych: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BURMISTRZA WIĘCBORKA </a:t>
              </a:r>
              <a:r>
                <a:rPr lang="pl-PL" sz="1400" dirty="0">
                  <a:latin typeface="+mn-lt"/>
                </a:rPr>
                <a:t>– w ramach konkursu ofert na wykonanie zadań publicznych w zakresie kultury, kultury fizycznej, sportu i rekreacji, 20 seniorów aktywnie brało udział w 8 spacerach </a:t>
              </a:r>
              <a:r>
                <a:rPr lang="pl-PL" sz="1400" dirty="0" err="1">
                  <a:latin typeface="+mn-lt"/>
                </a:rPr>
                <a:t>Nordic</a:t>
              </a:r>
              <a:r>
                <a:rPr lang="pl-PL" sz="1400" dirty="0">
                  <a:latin typeface="+mn-lt"/>
                </a:rPr>
                <a:t> </a:t>
              </a:r>
              <a:r>
                <a:rPr lang="pl-PL" sz="1400" dirty="0" err="1">
                  <a:latin typeface="+mn-lt"/>
                </a:rPr>
                <a:t>Walking</a:t>
              </a:r>
              <a:r>
                <a:rPr lang="pl-PL" sz="1400" dirty="0">
                  <a:latin typeface="+mn-lt"/>
                </a:rPr>
                <a:t>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POWIAT SĘPOLEŃSKI, ze środków PFRON </a:t>
              </a:r>
              <a:r>
                <a:rPr lang="pl-PL" sz="1400" dirty="0">
                  <a:latin typeface="+mn-lt"/>
                </a:rPr>
                <a:t>– w ramach zadania zorganizowano 8 spotkań o charakterze edukacyjno-kulturalnym,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ct val="15000"/>
                </a:spcAft>
                <a:buFont typeface="Wingdings" panose="05000000000000000000" pitchFamily="2" charset="2"/>
                <a:buChar char="ð"/>
              </a:pPr>
              <a:r>
                <a:rPr lang="pl-PL" sz="1400" b="1" dirty="0">
                  <a:latin typeface="+mn-lt"/>
                </a:rPr>
                <a:t>WOJEWÓDZTWO KUJAWSKO-POMORSKIE </a:t>
              </a:r>
              <a:r>
                <a:rPr lang="pl-PL" sz="1400" dirty="0">
                  <a:latin typeface="+mn-lt"/>
                </a:rPr>
                <a:t>– konkurs ofert pn. „Wspieranie aktywizacji i integracji społecznej seniorów”. Przygotowano 12 warsztatowych spotkań rękodzielniczych zakończonych wernisażem zorganizowanym w Bibliotece Publicznej w Więcborku.</a:t>
              </a:r>
            </a:p>
            <a:p>
              <a:pPr marL="0" lvl="1" defTabSz="622300">
                <a:lnSpc>
                  <a:spcPct val="150000"/>
                </a:lnSpc>
                <a:spcAft>
                  <a:spcPct val="15000"/>
                </a:spcAft>
              </a:pPr>
              <a:endParaRPr lang="pl-PL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2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332659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Wingdings"/>
              </a:rPr>
              <a:t>[HARMONOGRAM SPOTKAŃ]</a:t>
            </a:r>
          </a:p>
        </p:txBody>
      </p:sp>
      <p:pic>
        <p:nvPicPr>
          <p:cNvPr id="13" name="Obraz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 rot="456260">
            <a:off x="4898133" y="2508253"/>
            <a:ext cx="4870450" cy="344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 rot="21442584">
            <a:off x="4221152" y="1800501"/>
            <a:ext cx="4427537" cy="3132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 rot="21166254">
            <a:off x="2175476" y="1397453"/>
            <a:ext cx="4537075" cy="3209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432178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[PLANY NA 2017 - SPOTKANIA OKOLICZNOŚCIOWE I WYJAZDY]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271464" y="2009428"/>
            <a:ext cx="9721080" cy="3651820"/>
            <a:chOff x="656728" y="2009428"/>
            <a:chExt cx="8091736" cy="3867844"/>
          </a:xfrm>
        </p:grpSpPr>
        <p:sp>
          <p:nvSpPr>
            <p:cNvPr id="11" name="Prostokąt 10"/>
            <p:cNvSpPr/>
            <p:nvPr/>
          </p:nvSpPr>
          <p:spPr>
            <a:xfrm>
              <a:off x="656728" y="2009428"/>
              <a:ext cx="8064895" cy="3867844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pole tekstowe 2"/>
            <p:cNvSpPr txBox="1"/>
            <p:nvPr/>
          </p:nvSpPr>
          <p:spPr>
            <a:xfrm>
              <a:off x="683569" y="2060848"/>
              <a:ext cx="8064895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I Międzypokoleniowy Bal Karnawałowy</a:t>
              </a:r>
              <a:r>
                <a:rPr lang="pl-PL" sz="1200" dirty="0">
                  <a:latin typeface="+mn-lt"/>
                </a:rPr>
                <a:t>, sala gimnastyczna LO w Więcborku (styczeń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Bal Karnawałowy lokalnych Klubów Seniora w Tucholi </a:t>
              </a:r>
              <a:r>
                <a:rPr lang="pl-PL" sz="1200" dirty="0">
                  <a:latin typeface="+mn-lt"/>
                </a:rPr>
                <a:t>(luty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Bal Karnawałowy lokalnych Klubów w Mroczy </a:t>
              </a:r>
              <a:r>
                <a:rPr lang="pl-PL" sz="1200" dirty="0">
                  <a:latin typeface="+mn-lt"/>
                </a:rPr>
                <a:t>(luty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Spotkanie okolicznościowe „Dzień Kobiet i Mężczyzn z Kabaretem z Witkowa” </a:t>
              </a:r>
              <a:r>
                <a:rPr lang="pl-PL" sz="1200" dirty="0">
                  <a:latin typeface="+mn-lt"/>
                </a:rPr>
                <a:t>(marzec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dirty="0">
                  <a:latin typeface="+mn-lt"/>
                </a:rPr>
                <a:t>Wyjazd na „</a:t>
              </a:r>
              <a:r>
                <a:rPr lang="pl-PL" sz="1200" b="1" dirty="0">
                  <a:latin typeface="+mn-lt"/>
                </a:rPr>
                <a:t>Majówkę z mieszkańcami DPS w Suchorączku”</a:t>
              </a:r>
              <a:r>
                <a:rPr lang="pl-PL" sz="1200" dirty="0">
                  <a:latin typeface="+mn-lt"/>
                </a:rPr>
                <a:t>, spotkanie okolicznościowe (maj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Wycieczka turystyczna do Gdyni i Sopotu </a:t>
              </a:r>
              <a:r>
                <a:rPr lang="pl-PL" sz="1200" dirty="0">
                  <a:latin typeface="+mn-lt"/>
                </a:rPr>
                <a:t>(Oceanarium w Gdyni, Molo w Sopocie) (czerwiec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Wyjazd grupowy na IX Przemarsz Kapeluszowy w Bydgoszczy </a:t>
              </a:r>
              <a:r>
                <a:rPr lang="pl-PL" sz="1200" dirty="0">
                  <a:latin typeface="+mn-lt"/>
                </a:rPr>
                <a:t>(czerwiec/lipiec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Spotkanie integracyjno-kulturalne z klubowiczami z okolicznych Klubów Seniora </a:t>
              </a:r>
              <a:r>
                <a:rPr lang="pl-PL" sz="1200" dirty="0">
                  <a:latin typeface="+mn-lt"/>
                </a:rPr>
                <a:t>(prezentacja kapeluszy z Przemarszu Kapeluszowego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Wyjazd kulturalny do kina</a:t>
              </a:r>
              <a:r>
                <a:rPr lang="pl-PL" sz="1200" dirty="0">
                  <a:latin typeface="+mn-lt"/>
                </a:rPr>
                <a:t>, Bydgoszcz (wrzesień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Wyjazd integracyjny do kręgielni MISTRAL w Chojnicach </a:t>
              </a:r>
              <a:r>
                <a:rPr lang="pl-PL" sz="1200" dirty="0">
                  <a:latin typeface="+mn-lt"/>
                </a:rPr>
                <a:t>(październik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Wystawa kapeluszy z Przemarszu Kapeluszowego podczas spotkania pn. „Wieczór Seniora” </a:t>
              </a:r>
              <a:r>
                <a:rPr lang="pl-PL" sz="1200" dirty="0">
                  <a:latin typeface="+mn-lt"/>
                </a:rPr>
                <a:t>(październik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Kinoteka Seniora, cykliczne spotkania dyskusyjne, osoba prowadząca </a:t>
              </a:r>
              <a:r>
                <a:rPr lang="pl-PL" sz="1200" b="1" dirty="0" err="1">
                  <a:latin typeface="+mn-lt"/>
                </a:rPr>
                <a:t>G.Stasiak</a:t>
              </a:r>
              <a:r>
                <a:rPr lang="pl-PL" sz="1200" b="1" dirty="0">
                  <a:latin typeface="+mn-lt"/>
                </a:rPr>
                <a:t> (cyklicznie),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99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332659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[PLANY NA 2017 - SPOTKANIA Z CIEKAWYMI LUDZMI]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271464" y="1340771"/>
            <a:ext cx="9793087" cy="4392485"/>
            <a:chOff x="519035" y="1340768"/>
            <a:chExt cx="8220622" cy="4906045"/>
          </a:xfrm>
        </p:grpSpPr>
        <p:sp>
          <p:nvSpPr>
            <p:cNvPr id="30722" name="pole tekstowe 3"/>
            <p:cNvSpPr txBox="1">
              <a:spLocks noChangeArrowheads="1"/>
            </p:cNvSpPr>
            <p:nvPr/>
          </p:nvSpPr>
          <p:spPr bwMode="auto">
            <a:xfrm>
              <a:off x="539750" y="5876925"/>
              <a:ext cx="58324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19035" y="1340768"/>
              <a:ext cx="8064895" cy="4703262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pole tekstowe 2"/>
            <p:cNvSpPr txBox="1"/>
            <p:nvPr/>
          </p:nvSpPr>
          <p:spPr>
            <a:xfrm>
              <a:off x="539751" y="1340768"/>
              <a:ext cx="8199906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Światowy Dzień Chorego, </a:t>
              </a:r>
              <a:r>
                <a:rPr lang="pl-PL" sz="1200" dirty="0">
                  <a:latin typeface="+mn-lt"/>
                </a:rPr>
                <a:t>osoba prowadząca </a:t>
              </a:r>
              <a:r>
                <a:rPr lang="pl-PL" sz="1200" b="1" dirty="0">
                  <a:latin typeface="+mn-lt"/>
                </a:rPr>
                <a:t>A. </a:t>
              </a:r>
              <a:r>
                <a:rPr lang="pl-PL" sz="1200" b="1" dirty="0" err="1">
                  <a:latin typeface="+mn-lt"/>
                </a:rPr>
                <a:t>Kątny</a:t>
              </a:r>
              <a:r>
                <a:rPr lang="pl-PL" sz="1200" dirty="0">
                  <a:latin typeface="+mn-lt"/>
                </a:rPr>
                <a:t>, Proboszcz (luty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Bezpieczny Senior,  </a:t>
              </a:r>
              <a:r>
                <a:rPr lang="pl-PL" sz="1200" dirty="0">
                  <a:latin typeface="+mn-lt"/>
                </a:rPr>
                <a:t>osoba prowadząca </a:t>
              </a:r>
              <a:r>
                <a:rPr lang="pl-PL" sz="1200" b="1" dirty="0">
                  <a:latin typeface="+mn-lt"/>
                </a:rPr>
                <a:t>A. Grochowski</a:t>
              </a:r>
              <a:r>
                <a:rPr lang="pl-PL" sz="1200" dirty="0">
                  <a:latin typeface="+mn-lt"/>
                </a:rPr>
                <a:t>, policjant (luty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Wspomnienia o księdzu Kaczkowskim, </a:t>
              </a:r>
              <a:r>
                <a:rPr lang="pl-PL" sz="1200" dirty="0">
                  <a:latin typeface="+mn-lt"/>
                </a:rPr>
                <a:t>osoba prowadząca </a:t>
              </a:r>
              <a:r>
                <a:rPr lang="pl-PL" sz="1200" b="1" dirty="0">
                  <a:latin typeface="+mn-lt"/>
                </a:rPr>
                <a:t>G. Stasiak</a:t>
              </a:r>
              <a:r>
                <a:rPr lang="pl-PL" sz="1200" dirty="0">
                  <a:latin typeface="+mn-lt"/>
                </a:rPr>
                <a:t>, pracownik socjalny (luty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Międzynarodowy Dzień Pisarza</a:t>
              </a:r>
              <a:r>
                <a:rPr lang="pl-PL" sz="1200" dirty="0">
                  <a:latin typeface="+mn-lt"/>
                </a:rPr>
                <a:t>, osoba prowadząca </a:t>
              </a:r>
              <a:r>
                <a:rPr lang="pl-PL" sz="1200" b="1" dirty="0">
                  <a:latin typeface="+mn-lt"/>
                </a:rPr>
                <a:t>M. Szweda-Czerwińska</a:t>
              </a:r>
              <a:r>
                <a:rPr lang="pl-PL" sz="1200" dirty="0">
                  <a:latin typeface="+mn-lt"/>
                </a:rPr>
                <a:t>, poetka  (marzec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Spotkanie Wielkopostne</a:t>
              </a:r>
              <a:r>
                <a:rPr lang="pl-PL" sz="1200" dirty="0">
                  <a:latin typeface="+mn-lt"/>
                </a:rPr>
                <a:t>, osoba prowadząca </a:t>
              </a:r>
              <a:r>
                <a:rPr lang="pl-PL" sz="1200" b="1" dirty="0">
                  <a:latin typeface="+mn-lt"/>
                </a:rPr>
                <a:t>A. </a:t>
              </a:r>
              <a:r>
                <a:rPr lang="pl-PL" sz="1200" b="1" dirty="0" err="1">
                  <a:latin typeface="+mn-lt"/>
                </a:rPr>
                <a:t>Kątny</a:t>
              </a:r>
              <a:r>
                <a:rPr lang="pl-PL" sz="1200" dirty="0">
                  <a:latin typeface="+mn-lt"/>
                </a:rPr>
                <a:t>, Proboszcz (marzec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Hobby-nasze zainteresowania</a:t>
              </a:r>
              <a:r>
                <a:rPr lang="pl-PL" sz="1200" dirty="0">
                  <a:latin typeface="+mn-lt"/>
                </a:rPr>
                <a:t>, osoba prowadząca </a:t>
              </a:r>
              <a:r>
                <a:rPr lang="pl-PL" sz="1200" b="1" dirty="0">
                  <a:latin typeface="+mn-lt"/>
                </a:rPr>
                <a:t>T. Siekierka</a:t>
              </a:r>
              <a:r>
                <a:rPr lang="pl-PL" sz="1200" dirty="0">
                  <a:latin typeface="+mn-lt"/>
                </a:rPr>
                <a:t>, Prezes Stowarzyszenia Klub Morsa Kormorany  (marzec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Piramida zdrowego odżywiania</a:t>
              </a:r>
              <a:r>
                <a:rPr lang="pl-PL" sz="1200" dirty="0">
                  <a:latin typeface="+mn-lt"/>
                </a:rPr>
                <a:t>, osoba prowadząca </a:t>
              </a:r>
              <a:r>
                <a:rPr lang="pl-PL" sz="1200" b="1" dirty="0">
                  <a:latin typeface="+mn-lt"/>
                </a:rPr>
                <a:t>E. Estkowska</a:t>
              </a:r>
              <a:r>
                <a:rPr lang="pl-PL" sz="1200" dirty="0">
                  <a:latin typeface="+mn-lt"/>
                </a:rPr>
                <a:t>, dyrektor </a:t>
              </a:r>
              <a:r>
                <a:rPr lang="pl-PL" sz="1200" dirty="0" err="1">
                  <a:latin typeface="+mn-lt"/>
                </a:rPr>
                <a:t>SANEPIDu</a:t>
              </a:r>
              <a:r>
                <a:rPr lang="pl-PL" sz="1200" dirty="0">
                  <a:latin typeface="+mn-lt"/>
                </a:rPr>
                <a:t> w Sępólnie Kr. (marzec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Święto sołtysa, </a:t>
              </a:r>
              <a:r>
                <a:rPr lang="pl-PL" sz="1200" dirty="0">
                  <a:latin typeface="+mn-lt"/>
                </a:rPr>
                <a:t>osoby prowadzące </a:t>
              </a:r>
              <a:r>
                <a:rPr lang="pl-PL" sz="1200" b="1" dirty="0">
                  <a:latin typeface="+mn-lt"/>
                </a:rPr>
                <a:t>M. Cysewska, M. Łańska, J. Antczak</a:t>
              </a:r>
              <a:r>
                <a:rPr lang="pl-PL" sz="1200" dirty="0">
                  <a:latin typeface="+mn-lt"/>
                </a:rPr>
                <a:t>, lokalni sołtysi (marzec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Światowy Dzień Książki, </a:t>
              </a:r>
              <a:r>
                <a:rPr lang="pl-PL" sz="1200" dirty="0">
                  <a:latin typeface="+mn-lt"/>
                </a:rPr>
                <a:t>osoba prowadząca p. </a:t>
              </a:r>
              <a:r>
                <a:rPr lang="pl-PL" sz="1200" b="1" dirty="0">
                  <a:latin typeface="+mn-lt"/>
                </a:rPr>
                <a:t>M. Kołata, </a:t>
              </a:r>
              <a:r>
                <a:rPr lang="pl-PL" sz="1200" dirty="0">
                  <a:latin typeface="+mn-lt"/>
                </a:rPr>
                <a:t>emerytka, była Dyrektor Biblioteki Publicznej w Więcborku (kwiecień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ð"/>
              </a:pPr>
              <a:r>
                <a:rPr lang="pl-PL" sz="1200" b="1" dirty="0">
                  <a:latin typeface="+mn-lt"/>
                </a:rPr>
                <a:t>Wspomnienia o Papieżu Janie Pawle II</a:t>
              </a:r>
              <a:r>
                <a:rPr lang="pl-PL" sz="1200" dirty="0">
                  <a:latin typeface="+mn-lt"/>
                </a:rPr>
                <a:t>, osoba prowadząca </a:t>
              </a:r>
              <a:r>
                <a:rPr lang="pl-PL" sz="1200" b="1" dirty="0">
                  <a:latin typeface="+mn-lt"/>
                </a:rPr>
                <a:t>Z. Świerczewska</a:t>
              </a:r>
              <a:r>
                <a:rPr lang="pl-PL" sz="1200" dirty="0">
                  <a:latin typeface="+mn-lt"/>
                </a:rPr>
                <a:t>, Prezeska Stowarzyszenie Rodzin Katolickich w Diecezji Bydgoskiej  (kwiecień</a:t>
              </a:r>
              <a:r>
                <a:rPr lang="pl-PL" sz="1200" dirty="0" smtClean="0">
                  <a:latin typeface="+mn-lt"/>
                </a:rPr>
                <a:t>),</a:t>
              </a:r>
              <a:endParaRPr lang="pl-PL" sz="1200" dirty="0">
                <a:latin typeface="+mn-lt"/>
              </a:endParaRP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Klub Seniora w gminie Więcbork – wspomnień czar </a:t>
              </a:r>
              <a:r>
                <a:rPr lang="pl-PL" sz="1200" dirty="0">
                  <a:latin typeface="+mn-lt"/>
                </a:rPr>
                <a:t>2016, osoba prowadząca, I. </a:t>
              </a:r>
              <a:r>
                <a:rPr lang="pl-PL" sz="1200" dirty="0" err="1">
                  <a:latin typeface="+mn-lt"/>
                </a:rPr>
                <a:t>Szmaglinska</a:t>
              </a:r>
              <a:r>
                <a:rPr lang="pl-PL" sz="1200" dirty="0">
                  <a:latin typeface="+mn-lt"/>
                </a:rPr>
                <a:t>, z-ca Dyrektora MGOPS w Więcborku (maj)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Spotkanie z farmaceutą</a:t>
              </a:r>
              <a:r>
                <a:rPr lang="pl-PL" sz="1200" dirty="0">
                  <a:latin typeface="+mn-lt"/>
                </a:rPr>
                <a:t>, osoba prowadząca </a:t>
              </a:r>
              <a:r>
                <a:rPr lang="pl-PL" sz="1200" b="1" dirty="0">
                  <a:latin typeface="+mn-lt"/>
                </a:rPr>
                <a:t>J. Lubińska</a:t>
              </a:r>
              <a:r>
                <a:rPr lang="pl-PL" sz="1200" dirty="0">
                  <a:latin typeface="+mn-lt"/>
                </a:rPr>
                <a:t>, farmaceutka, Apteka Pod Wieżą, Więcbork,  (maj)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Ogólnopolski Dzień </a:t>
              </a:r>
              <a:r>
                <a:rPr lang="pl-PL" sz="1200" b="1" dirty="0" err="1">
                  <a:latin typeface="+mn-lt"/>
                </a:rPr>
                <a:t>Dogoterapii</a:t>
              </a:r>
              <a:r>
                <a:rPr lang="pl-PL" sz="1200" dirty="0">
                  <a:latin typeface="+mn-lt"/>
                </a:rPr>
                <a:t>, (czerwiec) 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Światowy Dzień Pierwszej Pomocy </a:t>
              </a:r>
              <a:r>
                <a:rPr lang="pl-PL" sz="1200" dirty="0">
                  <a:latin typeface="+mn-lt"/>
                </a:rPr>
                <a:t>(wrzesień)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985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432178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[Plany na 2017 - WARSZTATY I CYKLICZNE SPOTKANIA EDUKACYJNE]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199456" y="1700808"/>
            <a:ext cx="9793088" cy="3867844"/>
            <a:chOff x="683569" y="2081436"/>
            <a:chExt cx="8064895" cy="3867844"/>
          </a:xfrm>
        </p:grpSpPr>
        <p:sp>
          <p:nvSpPr>
            <p:cNvPr id="11" name="Prostokąt 10"/>
            <p:cNvSpPr/>
            <p:nvPr/>
          </p:nvSpPr>
          <p:spPr>
            <a:xfrm>
              <a:off x="683569" y="2081436"/>
              <a:ext cx="8064895" cy="3867844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pole tekstowe 2"/>
            <p:cNvSpPr txBox="1"/>
            <p:nvPr/>
          </p:nvSpPr>
          <p:spPr>
            <a:xfrm>
              <a:off x="683569" y="2348880"/>
              <a:ext cx="8064895" cy="335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8 warsztatów muzycznych</a:t>
              </a:r>
              <a:r>
                <a:rPr lang="pl-PL" sz="1200" dirty="0">
                  <a:latin typeface="+mn-lt"/>
                </a:rPr>
                <a:t>, osoba prowadząca </a:t>
              </a:r>
              <a:r>
                <a:rPr lang="pl-PL" sz="1200" b="1" dirty="0">
                  <a:latin typeface="+mn-lt"/>
                </a:rPr>
                <a:t>p. Ireneusz Ciszewski  </a:t>
              </a:r>
              <a:r>
                <a:rPr lang="pl-PL" sz="1200" dirty="0">
                  <a:latin typeface="+mn-lt"/>
                </a:rPr>
                <a:t>(od maja),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8 warsztatów literackich</a:t>
              </a:r>
              <a:r>
                <a:rPr lang="pl-PL" sz="1200" dirty="0">
                  <a:latin typeface="+mn-lt"/>
                </a:rPr>
                <a:t>,  osoba prowadząca  </a:t>
              </a:r>
              <a:r>
                <a:rPr lang="pl-PL" sz="1200" b="1" dirty="0">
                  <a:latin typeface="+mn-lt"/>
                </a:rPr>
                <a:t>p. Barbara Wojtasik </a:t>
              </a:r>
              <a:r>
                <a:rPr lang="pl-PL" sz="1200" dirty="0">
                  <a:latin typeface="+mn-lt"/>
                </a:rPr>
                <a:t>(od czerwca),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5 spotkań z rehabilitantem</a:t>
              </a:r>
              <a:r>
                <a:rPr lang="pl-PL" sz="1200" dirty="0">
                  <a:latin typeface="+mn-lt"/>
                </a:rPr>
                <a:t>, osoba prowadząca </a:t>
              </a:r>
              <a:r>
                <a:rPr lang="pl-PL" sz="1200" b="1" dirty="0">
                  <a:latin typeface="+mn-lt"/>
                </a:rPr>
                <a:t>p. Natalia Dąbrowska-Frąckowiak </a:t>
              </a:r>
              <a:r>
                <a:rPr lang="pl-PL" sz="1200" dirty="0">
                  <a:latin typeface="+mn-lt"/>
                </a:rPr>
                <a:t>(od kwietnia)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5 spotkań z psychologiem</a:t>
              </a:r>
              <a:r>
                <a:rPr lang="pl-PL" sz="1200" dirty="0">
                  <a:latin typeface="+mn-lt"/>
                </a:rPr>
                <a:t> (od czerwca),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6 spacerów </a:t>
              </a:r>
              <a:r>
                <a:rPr lang="pl-PL" sz="1200" b="1" dirty="0" err="1">
                  <a:latin typeface="+mn-lt"/>
                </a:rPr>
                <a:t>nordic</a:t>
              </a:r>
              <a:r>
                <a:rPr lang="pl-PL" sz="1200" b="1" dirty="0">
                  <a:latin typeface="+mn-lt"/>
                </a:rPr>
                <a:t> </a:t>
              </a:r>
              <a:r>
                <a:rPr lang="pl-PL" sz="1200" b="1" dirty="0" err="1">
                  <a:latin typeface="+mn-lt"/>
                </a:rPr>
                <a:t>walking</a:t>
              </a:r>
              <a:r>
                <a:rPr lang="pl-PL" sz="1200" b="1" dirty="0">
                  <a:latin typeface="+mn-lt"/>
                </a:rPr>
                <a:t>  </a:t>
              </a:r>
              <a:r>
                <a:rPr lang="pl-PL" sz="1200" dirty="0">
                  <a:latin typeface="+mn-lt"/>
                </a:rPr>
                <a:t>(projekt, pn.  „</a:t>
              </a:r>
              <a:r>
                <a:rPr lang="pl-PL" sz="1200" dirty="0" err="1">
                  <a:latin typeface="+mn-lt"/>
                </a:rPr>
                <a:t>Nordic</a:t>
              </a:r>
              <a:r>
                <a:rPr lang="pl-PL" sz="1200" dirty="0">
                  <a:latin typeface="+mn-lt"/>
                </a:rPr>
                <a:t> </a:t>
              </a:r>
              <a:r>
                <a:rPr lang="pl-PL" sz="1200" dirty="0" err="1">
                  <a:latin typeface="+mn-lt"/>
                </a:rPr>
                <a:t>Walking</a:t>
              </a:r>
              <a:r>
                <a:rPr lang="pl-PL" sz="1200" dirty="0">
                  <a:latin typeface="+mn-lt"/>
                </a:rPr>
                <a:t> po Krajnie”, </a:t>
              </a:r>
              <a:r>
                <a:rPr lang="pl-PL" sz="1200" dirty="0" err="1">
                  <a:latin typeface="+mn-lt"/>
                </a:rPr>
                <a:t>współ</a:t>
              </a:r>
              <a:r>
                <a:rPr lang="pl-PL" sz="1200" dirty="0">
                  <a:latin typeface="+mn-lt"/>
                </a:rPr>
                <a:t>. ze środków Burmistrza Więcborka), osoba prowadząca </a:t>
              </a:r>
              <a:r>
                <a:rPr lang="pl-PL" sz="1200" b="1" i="1" dirty="0">
                  <a:latin typeface="+mn-lt"/>
                </a:rPr>
                <a:t>P. Węgrzyn </a:t>
              </a:r>
              <a:r>
                <a:rPr lang="pl-PL" sz="1200" dirty="0">
                  <a:latin typeface="+mn-lt"/>
                </a:rPr>
                <a:t>(od maja),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6 warsztatów rękodzieła</a:t>
              </a:r>
              <a:r>
                <a:rPr lang="pl-PL" sz="1200" dirty="0">
                  <a:latin typeface="+mn-lt"/>
                </a:rPr>
                <a:t>, przygotowania do Przemarszu Kapeluszowego w Bydgoszczy,  (projekt, pn. „Dusza Kapelusza, </a:t>
              </a:r>
              <a:r>
                <a:rPr lang="pl-PL" sz="1200" dirty="0" err="1">
                  <a:latin typeface="+mn-lt"/>
                </a:rPr>
                <a:t>współ</a:t>
              </a:r>
              <a:r>
                <a:rPr lang="pl-PL" sz="1200" dirty="0">
                  <a:latin typeface="+mn-lt"/>
                </a:rPr>
                <a:t>. ze środków Marszałka Województwa), osoba prowadząca </a:t>
              </a:r>
              <a:r>
                <a:rPr lang="pl-PL" sz="1200" b="1" i="1" dirty="0">
                  <a:latin typeface="+mn-lt"/>
                </a:rPr>
                <a:t>A. Cybulska </a:t>
              </a:r>
              <a:r>
                <a:rPr lang="pl-PL" sz="1200" dirty="0">
                  <a:latin typeface="+mn-lt"/>
                </a:rPr>
                <a:t>(czerwiec),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6 tematycznych spotkań animacyjnych</a:t>
              </a:r>
              <a:r>
                <a:rPr lang="pl-PL" sz="1200" dirty="0">
                  <a:latin typeface="+mn-lt"/>
                </a:rPr>
                <a:t>, osoba prowadząca </a:t>
              </a:r>
              <a:r>
                <a:rPr lang="pl-PL" sz="1200" b="1" dirty="0">
                  <a:latin typeface="+mn-lt"/>
                </a:rPr>
                <a:t>J. Nowakowska </a:t>
              </a:r>
              <a:r>
                <a:rPr lang="pl-PL" sz="1200" dirty="0">
                  <a:latin typeface="+mn-lt"/>
                </a:rPr>
                <a:t>(projekt, pn. „Klub Seniora w gminie Więcbork” </a:t>
              </a:r>
              <a:r>
                <a:rPr lang="pl-PL" sz="1200" dirty="0" err="1">
                  <a:latin typeface="+mn-lt"/>
                </a:rPr>
                <a:t>współ</a:t>
              </a:r>
              <a:r>
                <a:rPr lang="pl-PL" sz="1200" dirty="0">
                  <a:latin typeface="+mn-lt"/>
                </a:rPr>
                <a:t>. ze środków PFRON</a:t>
              </a:r>
              <a:r>
                <a:rPr lang="pl-PL" sz="1200" b="1" dirty="0">
                  <a:latin typeface="+mn-lt"/>
                </a:rPr>
                <a:t> </a:t>
              </a:r>
              <a:r>
                <a:rPr lang="pl-PL" sz="1200" dirty="0">
                  <a:latin typeface="+mn-lt"/>
                </a:rPr>
                <a:t>(od lipca)</a:t>
              </a:r>
            </a:p>
            <a:p>
              <a:pPr marL="285750" lvl="1" indent="-285750" defTabSz="622300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J"/>
              </a:pPr>
              <a:r>
                <a:rPr lang="pl-PL" sz="1200" b="1" dirty="0">
                  <a:latin typeface="+mn-lt"/>
                </a:rPr>
                <a:t>4 spotkania z dietetykiem</a:t>
              </a:r>
              <a:r>
                <a:rPr lang="pl-PL" sz="1200" dirty="0">
                  <a:latin typeface="+mn-lt"/>
                </a:rPr>
                <a:t>, osoba prowadząca </a:t>
              </a:r>
              <a:r>
                <a:rPr lang="pl-PL" sz="1200" b="1" dirty="0">
                  <a:latin typeface="+mn-lt"/>
                </a:rPr>
                <a:t>A. Suchomski</a:t>
              </a:r>
              <a:r>
                <a:rPr lang="pl-PL" sz="1200" dirty="0">
                  <a:latin typeface="+mn-lt"/>
                </a:rPr>
                <a:t>, (od lipca)</a:t>
              </a:r>
            </a:p>
            <a:p>
              <a:pPr marL="285750" lvl="1" indent="-285750" defTabSz="622300"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pl-PL" sz="14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68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43572" y="2265546"/>
            <a:ext cx="7704856" cy="18928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PROCES STARZENIA SIĘ LUDNOŚCI</a:t>
            </a:r>
          </a:p>
          <a:p>
            <a:pPr marL="342900" indent="-342900" algn="ctr">
              <a:lnSpc>
                <a:spcPct val="150000"/>
              </a:lnSpc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*WYZWANIA, PLANY*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Obraz 7" descr="klub_seniora_mgops_wiecbor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4632975"/>
            <a:ext cx="1745977" cy="4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ogo-Aktywna-Integracja-SAS+MG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03" y="4412795"/>
            <a:ext cx="769346" cy="7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10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2243572" y="2265546"/>
            <a:ext cx="7704856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INFORMACJE OGÓLNE</a:t>
            </a:r>
          </a:p>
          <a:p>
            <a:pPr marL="342900" indent="-342900" algn="ctr">
              <a:lnSpc>
                <a:spcPct val="150000"/>
              </a:lnSpc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OPS Więcbork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pl-PL" sz="1400" dirty="0">
              <a:latin typeface="+mn-lt"/>
            </a:endParaRPr>
          </a:p>
        </p:txBody>
      </p:sp>
      <p:pic>
        <p:nvPicPr>
          <p:cNvPr id="6" name="Obraz 7" descr="klub_seniora_mgops_wiecbor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117" y="4378552"/>
            <a:ext cx="1745977" cy="4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logo-Aktywna-Integracja-SAS+MG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4158372"/>
            <a:ext cx="769346" cy="7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432178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[NOWA SYTUACJA DEMOGRAFICZNA W POLSCE - WYZWANIA] 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1199457" y="2060848"/>
            <a:ext cx="9793088" cy="4185965"/>
            <a:chOff x="1199457" y="2060848"/>
            <a:chExt cx="9793088" cy="4185965"/>
          </a:xfrm>
        </p:grpSpPr>
        <p:sp>
          <p:nvSpPr>
            <p:cNvPr id="30722" name="pole tekstowe 3"/>
            <p:cNvSpPr txBox="1">
              <a:spLocks noChangeArrowheads="1"/>
            </p:cNvSpPr>
            <p:nvPr/>
          </p:nvSpPr>
          <p:spPr bwMode="auto">
            <a:xfrm>
              <a:off x="2063753" y="5876925"/>
              <a:ext cx="58324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l-PL">
                <a:latin typeface="Calibri" pitchFamily="34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1199457" y="2060848"/>
              <a:ext cx="9793088" cy="3528392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pole tekstowe 2"/>
            <p:cNvSpPr txBox="1"/>
            <p:nvPr/>
          </p:nvSpPr>
          <p:spPr>
            <a:xfrm>
              <a:off x="1379476" y="2170745"/>
              <a:ext cx="9433048" cy="330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1" indent="-285750" defTabSz="622300">
                <a:spcAft>
                  <a:spcPts val="1800"/>
                </a:spcAft>
                <a:buFont typeface="Wingdings" panose="05000000000000000000" pitchFamily="2" charset="2"/>
                <a:buChar char="ü"/>
              </a:pPr>
              <a:r>
                <a:rPr lang="pl-PL" sz="1600" dirty="0">
                  <a:latin typeface="+mn-lt"/>
                </a:rPr>
                <a:t>w 2050 roku liczba osób w wieku 65 lat i </a:t>
              </a:r>
              <a:r>
                <a:rPr lang="pl-PL" dirty="0">
                  <a:latin typeface="+mn-lt"/>
                </a:rPr>
                <a:t>więcej będzie </a:t>
              </a:r>
              <a:r>
                <a:rPr lang="pl-PL" b="1" dirty="0">
                  <a:latin typeface="+mn-lt"/>
                </a:rPr>
                <a:t>prawie dwukrotnie większa niż w 2013 roku</a:t>
              </a:r>
              <a:r>
                <a:rPr lang="pl-PL" dirty="0">
                  <a:latin typeface="+mn-lt"/>
                </a:rPr>
                <a:t>, a procentowy udział tej grupy wieku w populacji wzrośnie z 14,7% w 2013 roku do 32,7% w 2050 roku.</a:t>
              </a:r>
            </a:p>
            <a:p>
              <a:pPr marL="285750" lvl="1" indent="-285750" defTabSz="622300">
                <a:spcAft>
                  <a:spcPts val="1800"/>
                </a:spcAft>
                <a:buFont typeface="Wingdings" panose="05000000000000000000" pitchFamily="2" charset="2"/>
                <a:buChar char="ü"/>
              </a:pPr>
              <a:r>
                <a:rPr lang="pl-PL" dirty="0">
                  <a:latin typeface="+mn-lt"/>
                </a:rPr>
                <a:t>postępować będzie także zjawisko tzw. </a:t>
              </a:r>
              <a:r>
                <a:rPr lang="pl-PL" b="1" dirty="0">
                  <a:latin typeface="+mn-lt"/>
                </a:rPr>
                <a:t>podwójnego starzenia demograficznego polegające na zwiększaniu liczby i odsetka osób najstarszych;</a:t>
              </a:r>
            </a:p>
            <a:p>
              <a:pPr marL="285750" lvl="1" indent="-285750" defTabSz="622300">
                <a:spcAft>
                  <a:spcPts val="1800"/>
                </a:spcAft>
                <a:buFont typeface="Wingdings" panose="05000000000000000000" pitchFamily="2" charset="2"/>
                <a:buChar char="ü"/>
              </a:pPr>
              <a:r>
                <a:rPr lang="pl-PL" dirty="0">
                  <a:latin typeface="+mn-lt"/>
                </a:rPr>
                <a:t>w 2013 roku osób w wieku 80 lat i więcej było </a:t>
              </a:r>
              <a:r>
                <a:rPr lang="pl-PL" b="1" dirty="0">
                  <a:latin typeface="+mn-lt"/>
                </a:rPr>
                <a:t>blisko 1,5 mln</a:t>
              </a:r>
              <a:r>
                <a:rPr lang="pl-PL" dirty="0">
                  <a:latin typeface="+mn-lt"/>
                </a:rPr>
                <a:t>, a w 2050 roku będzie ich </a:t>
              </a:r>
              <a:r>
                <a:rPr lang="pl-PL" b="1" dirty="0">
                  <a:latin typeface="+mn-lt"/>
                </a:rPr>
                <a:t>ponad 3,5 mln</a:t>
              </a:r>
              <a:r>
                <a:rPr lang="pl-PL" dirty="0">
                  <a:latin typeface="+mn-lt"/>
                </a:rPr>
                <a:t>, a to oznacza, że o ile w 2013 roku osoby sędziwe stanowiły 3,9% ludności, to w 2050 roku będzie ich 10,4%</a:t>
              </a:r>
            </a:p>
            <a:p>
              <a:pPr marL="0" lvl="1" defTabSz="622300">
                <a:spcAft>
                  <a:spcPts val="0"/>
                </a:spcAft>
              </a:pPr>
              <a:r>
                <a:rPr lang="pl-PL" sz="1000" dirty="0">
                  <a:latin typeface="+mn-lt"/>
                </a:rPr>
                <a:t>źródło: </a:t>
              </a:r>
              <a:r>
                <a:rPr lang="pl-PL" sz="1000" i="1" dirty="0">
                  <a:latin typeface="+mn-lt"/>
                </a:rPr>
                <a:t>System wsparcia osób starszych w środowisku zamieszkania, praca zbiorowa pod redakcją Barbary </a:t>
              </a:r>
              <a:r>
                <a:rPr lang="pl-PL" sz="1000" i="1" dirty="0" err="1">
                  <a:latin typeface="+mn-lt"/>
                </a:rPr>
                <a:t>Szatur</a:t>
              </a:r>
              <a:r>
                <a:rPr lang="pl-PL" sz="1000" i="1" dirty="0">
                  <a:latin typeface="+mn-lt"/>
                </a:rPr>
                <a:t>-Jaworskiej i Piotra Błędowskiego, Raport Rzecznika Praw Obywatelskich, Warszawa 2016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82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188643"/>
            <a:ext cx="12191999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[SYTUACJA DEMOGRAFICZNA OSÓB W WIEKU 60+</a:t>
            </a:r>
          </a:p>
          <a:p>
            <a:r>
              <a:rPr lang="pl-PL" dirty="0"/>
              <a:t>MIESZKAŃCY GMINY WIĘCBORK]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2636445" y="1628800"/>
            <a:ext cx="7488832" cy="4134944"/>
            <a:chOff x="1112445" y="1628800"/>
            <a:chExt cx="7488832" cy="4134944"/>
          </a:xfrm>
        </p:grpSpPr>
        <p:graphicFrame>
          <p:nvGraphicFramePr>
            <p:cNvPr id="8" name="Wykres 7"/>
            <p:cNvGraphicFramePr/>
            <p:nvPr>
              <p:extLst>
                <p:ext uri="{D42A27DB-BD31-4B8C-83A1-F6EECF244321}">
                  <p14:modId xmlns:p14="http://schemas.microsoft.com/office/powerpoint/2010/main" val="3049377537"/>
                </p:ext>
              </p:extLst>
            </p:nvPr>
          </p:nvGraphicFramePr>
          <p:xfrm>
            <a:off x="1112445" y="1628800"/>
            <a:ext cx="7488832" cy="38391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pole tekstowe 6"/>
            <p:cNvSpPr txBox="1"/>
            <p:nvPr/>
          </p:nvSpPr>
          <p:spPr>
            <a:xfrm>
              <a:off x="1121288" y="5486745"/>
              <a:ext cx="43204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latin typeface="+mn-lt"/>
                </a:rPr>
                <a:t>Źródło: dane USC w Więcborku, wg stanu na dzień 2017-05-04.</a:t>
              </a:r>
              <a:endParaRPr lang="pl-PL" sz="12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171904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[NOWA SYTUACJA DEMOGRAFICZNA W POLSCE – PLANY GMINY WIĘCBORK] 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271464" y="908720"/>
            <a:ext cx="8385203" cy="5276913"/>
            <a:chOff x="1271464" y="908720"/>
            <a:chExt cx="8385203" cy="5276913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5333" y="908720"/>
              <a:ext cx="7121334" cy="47167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pole tekstowe 9"/>
            <p:cNvSpPr txBox="1"/>
            <p:nvPr/>
          </p:nvSpPr>
          <p:spPr>
            <a:xfrm>
              <a:off x="1271464" y="5877856"/>
              <a:ext cx="80648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622300">
                <a:spcAft>
                  <a:spcPts val="0"/>
                </a:spcAft>
              </a:pPr>
              <a:r>
                <a:rPr lang="pl-PL" sz="1400" b="1" dirty="0" smtClean="0">
                  <a:latin typeface="+mn-lt"/>
                </a:rPr>
                <a:t>Budynek gospodarczy obok UM w Więcborku, stan obecny </a:t>
              </a:r>
              <a:endParaRPr lang="pl-PL" sz="1000" b="1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9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171904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[NOWA SYTUACJA DEMOGRAFICZNA W POLSCE – PLANY GMINY WIĘCBORK] 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834499" y="1339170"/>
            <a:ext cx="8329448" cy="4969573"/>
            <a:chOff x="1834499" y="1339170"/>
            <a:chExt cx="8329448" cy="4969573"/>
          </a:xfrm>
        </p:grpSpPr>
        <p:grpSp>
          <p:nvGrpSpPr>
            <p:cNvPr id="2" name="Grupa 1"/>
            <p:cNvGrpSpPr/>
            <p:nvPr/>
          </p:nvGrpSpPr>
          <p:grpSpPr>
            <a:xfrm>
              <a:off x="1939276" y="1339170"/>
              <a:ext cx="8224671" cy="4969573"/>
              <a:chOff x="415273" y="1339167"/>
              <a:chExt cx="8224671" cy="4969573"/>
            </a:xfrm>
          </p:grpSpPr>
          <p:sp>
            <p:nvSpPr>
              <p:cNvPr id="30722" name="pole tekstowe 3"/>
              <p:cNvSpPr txBox="1">
                <a:spLocks noChangeArrowheads="1"/>
              </p:cNvSpPr>
              <p:nvPr/>
            </p:nvSpPr>
            <p:spPr bwMode="auto">
              <a:xfrm>
                <a:off x="539750" y="5876925"/>
                <a:ext cx="58324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l-PL">
                  <a:latin typeface="Calibri" pitchFamily="34" charset="0"/>
                </a:endParaRPr>
              </a:p>
            </p:txBody>
          </p:sp>
          <p:sp>
            <p:nvSpPr>
              <p:cNvPr id="3" name="pole tekstowe 2"/>
              <p:cNvSpPr txBox="1"/>
              <p:nvPr/>
            </p:nvSpPr>
            <p:spPr>
              <a:xfrm>
                <a:off x="415273" y="5570076"/>
                <a:ext cx="806489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defTabSz="622300">
                  <a:spcAft>
                    <a:spcPts val="0"/>
                  </a:spcAft>
                </a:pPr>
                <a:r>
                  <a:rPr lang="pl-PL" sz="1400" dirty="0">
                    <a:latin typeface="+mn-lt"/>
                  </a:rPr>
                  <a:t>Tytuł projektu partnerskiego: </a:t>
                </a:r>
                <a:r>
                  <a:rPr lang="pl-PL" sz="1400" b="1" dirty="0">
                    <a:latin typeface="+mn-lt"/>
                  </a:rPr>
                  <a:t>Przebudowa, rozbudowa oraz zmiana sposobu użytkowania budynku gospodarczego na klub samopomocy dla mieszkańców gminy Więcbork oraz pomieszczenia socjalne wraz z budową parkingu</a:t>
                </a:r>
                <a:endParaRPr lang="pl-PL" sz="1000" b="1" i="1" dirty="0">
                  <a:latin typeface="+mn-lt"/>
                </a:endParaRPr>
              </a:p>
            </p:txBody>
          </p:sp>
          <p:pic>
            <p:nvPicPr>
              <p:cNvPr id="4" name="Obraz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7664" y="1339167"/>
                <a:ext cx="7092280" cy="4106057"/>
              </a:xfrm>
              <a:prstGeom prst="rect">
                <a:avLst/>
              </a:prstGeom>
            </p:spPr>
          </p:pic>
        </p:grpSp>
        <p:pic>
          <p:nvPicPr>
            <p:cNvPr id="14" name="Obraz 13" descr="489px-POL_Więcbork_COA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39273" y="3382013"/>
              <a:ext cx="552450" cy="68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499" y="2420888"/>
              <a:ext cx="792088" cy="7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39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221742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[NOWA SYTUACJA DEMOGRAFICZNA W POLSCE – PLANY GMINY WIĘCBORK] 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808730" y="1273591"/>
            <a:ext cx="8169672" cy="5045568"/>
            <a:chOff x="1834499" y="1263172"/>
            <a:chExt cx="8169672" cy="5045568"/>
          </a:xfrm>
        </p:grpSpPr>
        <p:sp>
          <p:nvSpPr>
            <p:cNvPr id="30722" name="pole tekstowe 3"/>
            <p:cNvSpPr txBox="1">
              <a:spLocks noChangeArrowheads="1"/>
            </p:cNvSpPr>
            <p:nvPr/>
          </p:nvSpPr>
          <p:spPr bwMode="auto">
            <a:xfrm>
              <a:off x="2063753" y="5876925"/>
              <a:ext cx="58324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pl-PL">
                <a:latin typeface="Calibri" pitchFamily="34" charset="0"/>
              </a:endParaRPr>
            </a:p>
          </p:txBody>
        </p:sp>
        <p:grpSp>
          <p:nvGrpSpPr>
            <p:cNvPr id="4" name="Grupa 3"/>
            <p:cNvGrpSpPr/>
            <p:nvPr/>
          </p:nvGrpSpPr>
          <p:grpSpPr>
            <a:xfrm>
              <a:off x="1939276" y="1263172"/>
              <a:ext cx="8064895" cy="5045568"/>
              <a:chOff x="415273" y="1263172"/>
              <a:chExt cx="8064895" cy="5045568"/>
            </a:xfrm>
          </p:grpSpPr>
          <p:sp>
            <p:nvSpPr>
              <p:cNvPr id="3" name="pole tekstowe 2"/>
              <p:cNvSpPr txBox="1"/>
              <p:nvPr/>
            </p:nvSpPr>
            <p:spPr>
              <a:xfrm>
                <a:off x="415273" y="5570076"/>
                <a:ext cx="806489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defTabSz="622300">
                  <a:spcAft>
                    <a:spcPts val="0"/>
                  </a:spcAft>
                </a:pPr>
                <a:r>
                  <a:rPr lang="pl-PL" sz="1400" dirty="0">
                    <a:latin typeface="+mn-lt"/>
                  </a:rPr>
                  <a:t>Tytuł projektu partnerskiego: </a:t>
                </a:r>
                <a:r>
                  <a:rPr lang="pl-PL" sz="1400" b="1" dirty="0">
                    <a:latin typeface="+mn-lt"/>
                  </a:rPr>
                  <a:t>Przebudowa, rozbudowa oraz zmiana sposobu użytkowania budynku gospodarczego na klub samopomocy dla mieszkańców gminy Więcbork oraz pomieszczenia socjalne wraz z budową parkingu</a:t>
                </a:r>
                <a:endParaRPr lang="pl-PL" sz="1000" b="1" i="1" dirty="0">
                  <a:latin typeface="+mn-lt"/>
                </a:endParaRPr>
              </a:p>
            </p:txBody>
          </p:sp>
          <p:pic>
            <p:nvPicPr>
              <p:cNvPr id="2" name="Obraz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1680" y="1263172"/>
                <a:ext cx="6048672" cy="4223020"/>
              </a:xfrm>
              <a:prstGeom prst="rect">
                <a:avLst/>
              </a:prstGeom>
            </p:spPr>
          </p:pic>
        </p:grpSp>
        <p:pic>
          <p:nvPicPr>
            <p:cNvPr id="14" name="Obraz 13" descr="489px-POL_Więcbork_COA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41187" y="3392432"/>
              <a:ext cx="552450" cy="68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499" y="2455453"/>
              <a:ext cx="792088" cy="7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48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0" y="188643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[NOWA SYTUACJA DEMOGRAFICZNA W POLSCE – PLANY GMINY WIĘCBORK]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1834499" y="1263175"/>
            <a:ext cx="8169672" cy="4983641"/>
            <a:chOff x="1834499" y="1263175"/>
            <a:chExt cx="8169672" cy="4983641"/>
          </a:xfrm>
        </p:grpSpPr>
        <p:grpSp>
          <p:nvGrpSpPr>
            <p:cNvPr id="2" name="Grupa 1"/>
            <p:cNvGrpSpPr/>
            <p:nvPr/>
          </p:nvGrpSpPr>
          <p:grpSpPr>
            <a:xfrm>
              <a:off x="1939276" y="1263175"/>
              <a:ext cx="8064895" cy="4983641"/>
              <a:chOff x="415273" y="1263172"/>
              <a:chExt cx="8064895" cy="4983641"/>
            </a:xfrm>
          </p:grpSpPr>
          <p:sp>
            <p:nvSpPr>
              <p:cNvPr id="30722" name="pole tekstowe 3"/>
              <p:cNvSpPr txBox="1">
                <a:spLocks noChangeArrowheads="1"/>
              </p:cNvSpPr>
              <p:nvPr/>
            </p:nvSpPr>
            <p:spPr bwMode="auto">
              <a:xfrm>
                <a:off x="539750" y="5876925"/>
                <a:ext cx="583247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pl-PL">
                  <a:latin typeface="Calibri" pitchFamily="34" charset="0"/>
                </a:endParaRPr>
              </a:p>
            </p:txBody>
          </p:sp>
          <p:sp>
            <p:nvSpPr>
              <p:cNvPr id="3" name="pole tekstowe 2"/>
              <p:cNvSpPr txBox="1"/>
              <p:nvPr/>
            </p:nvSpPr>
            <p:spPr>
              <a:xfrm>
                <a:off x="415273" y="5570076"/>
                <a:ext cx="80648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defTabSz="622300">
                  <a:spcAft>
                    <a:spcPts val="0"/>
                  </a:spcAft>
                </a:pPr>
                <a:r>
                  <a:rPr lang="pl-PL" sz="1400" b="1" dirty="0">
                    <a:latin typeface="+mn-lt"/>
                  </a:rPr>
                  <a:t>Tytuł projektu: Przebudowa, rozbudowa oraz zmiana sposobu użytkowania budynku gospodarczego na klub samopomocy dla mieszkańców gminy Więcbork oraz pomieszczenia socjalne wraz z budową parkingu</a:t>
                </a:r>
                <a:endParaRPr lang="pl-PL" sz="1000" b="1" i="1" dirty="0">
                  <a:latin typeface="+mn-lt"/>
                </a:endParaRPr>
              </a:p>
            </p:txBody>
          </p:sp>
          <p:pic>
            <p:nvPicPr>
              <p:cNvPr id="4" name="Obraz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1680" y="1263172"/>
                <a:ext cx="5994449" cy="4191823"/>
              </a:xfrm>
              <a:prstGeom prst="rect">
                <a:avLst/>
              </a:prstGeom>
            </p:spPr>
          </p:pic>
        </p:grpSp>
        <p:pic>
          <p:nvPicPr>
            <p:cNvPr id="14" name="Obraz 13" descr="489px-POL_Więcbork_COA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39273" y="3382013"/>
              <a:ext cx="552450" cy="68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Obraz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499" y="2455453"/>
              <a:ext cx="792088" cy="7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6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43572" y="2634878"/>
            <a:ext cx="7704856" cy="11541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PROMOCJA I INFORMACJA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Obraz 7" descr="klub_seniora_mgops_wiecbor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4632975"/>
            <a:ext cx="1745977" cy="4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ogo-Aktywna-Integracja-SAS+MG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03" y="4412795"/>
            <a:ext cx="769346" cy="7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7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221742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[PROMOCJA I INFORMACJA</a:t>
            </a:r>
          </a:p>
          <a:p>
            <a:r>
              <a:rPr lang="pl-PL" dirty="0"/>
              <a:t>na stronie internetowej: www.mgopswiecbork.pl]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304613"/>
            <a:ext cx="6703466" cy="47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35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260648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[PROMOCJA I INFORMACJA </a:t>
            </a:r>
          </a:p>
          <a:p>
            <a:r>
              <a:rPr lang="pl-PL" dirty="0"/>
              <a:t>na fanpage SAS]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1484787"/>
            <a:ext cx="6517691" cy="414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3"/>
          <p:cNvSpPr txBox="1">
            <a:spLocks/>
          </p:cNvSpPr>
          <p:nvPr/>
        </p:nvSpPr>
        <p:spPr bwMode="auto">
          <a:xfrm>
            <a:off x="-22735" y="1196751"/>
            <a:ext cx="12192000" cy="343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zapraszam na pokaz </a:t>
            </a:r>
          </a:p>
          <a:p>
            <a:r>
              <a:rPr lang="pl-PL" altLang="pl-PL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zdjęć pamiątkowych…</a:t>
            </a:r>
          </a:p>
          <a:p>
            <a:endParaRPr lang="pl-PL" altLang="pl-PL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altLang="pl-PL" sz="5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</a:t>
            </a:r>
            <a:r>
              <a:rPr lang="pl-PL" altLang="pl-PL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uwagę </a:t>
            </a:r>
            <a:r>
              <a:rPr lang="pl-PL" altLang="pl-PL" sz="5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</a:p>
          <a:p>
            <a:endParaRPr lang="pl-PL" altLang="pl-PL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7" descr="klub_seniora_mgops_wiecbork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4632975"/>
            <a:ext cx="1745977" cy="4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ogo-Aktywna-Integracja-SAS+MGO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03" y="4412795"/>
            <a:ext cx="769346" cy="7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tytuł 4"/>
          <p:cNvSpPr txBox="1">
            <a:spLocks/>
          </p:cNvSpPr>
          <p:nvPr/>
        </p:nvSpPr>
        <p:spPr bwMode="auto">
          <a:xfrm>
            <a:off x="7968208" y="4797152"/>
            <a:ext cx="3506424" cy="15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buFont typeface="Arial" charset="0"/>
              <a:buNone/>
              <a:defRPr/>
            </a:pPr>
            <a:r>
              <a:rPr lang="pl-PL" sz="1800" b="1" dirty="0" smtClean="0">
                <a:solidFill>
                  <a:srgbClr val="58585B"/>
                </a:solidFill>
              </a:rPr>
              <a:t>Izabela </a:t>
            </a:r>
            <a:r>
              <a:rPr lang="pl-PL" sz="1800" b="1" dirty="0" err="1" smtClean="0">
                <a:solidFill>
                  <a:srgbClr val="58585B"/>
                </a:solidFill>
              </a:rPr>
              <a:t>Szmaglinska</a:t>
            </a:r>
            <a:endParaRPr lang="pl-PL" sz="1800" b="1" dirty="0" smtClean="0">
              <a:solidFill>
                <a:srgbClr val="58585B"/>
              </a:solidFill>
            </a:endParaRPr>
          </a:p>
          <a:p>
            <a:pPr algn="r">
              <a:spcBef>
                <a:spcPts val="0"/>
              </a:spcBef>
              <a:buFont typeface="Arial" charset="0"/>
              <a:buNone/>
              <a:defRPr/>
            </a:pP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Z-ca Dyrektora OPS w Więcborku</a:t>
            </a:r>
          </a:p>
          <a:p>
            <a:pPr algn="r">
              <a:spcBef>
                <a:spcPts val="0"/>
              </a:spcBef>
              <a:buFont typeface="Arial" charset="0"/>
              <a:buNone/>
              <a:defRPr/>
            </a:pP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tel. 52 389 53 53</a:t>
            </a:r>
          </a:p>
          <a:p>
            <a:pPr algn="r">
              <a:spcBef>
                <a:spcPts val="0"/>
              </a:spcBef>
              <a:buFont typeface="Arial" charset="0"/>
              <a:buNone/>
              <a:defRPr/>
            </a:pPr>
            <a:r>
              <a:rPr lang="pl-PL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mobilny. 600 156 598</a:t>
            </a:r>
          </a:p>
          <a:p>
            <a:pPr algn="r">
              <a:spcBef>
                <a:spcPts val="0"/>
              </a:spcBef>
              <a:buFont typeface="Arial" charset="0"/>
              <a:buNone/>
              <a:defRPr/>
            </a:pPr>
            <a:endParaRPr lang="pl-PL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375050"/>
            <a:ext cx="1219199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[OPS W WIĘCBORKU – PODSTAWOWE ZADANIA]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30920731"/>
              </p:ext>
            </p:extLst>
          </p:nvPr>
        </p:nvGraphicFramePr>
        <p:xfrm>
          <a:off x="2063552" y="1708509"/>
          <a:ext cx="7992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70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8080F89-E278-4426-AF35-D45FCC9B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graphicEl>
                                              <a:dgm id="{58080F89-E278-4426-AF35-D45FCC9B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graphicEl>
                                              <a:dgm id="{58080F89-E278-4426-AF35-D45FCC9B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430A9CA-53E8-44D7-8CDD-782320D1C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graphicEl>
                                              <a:dgm id="{0430A9CA-53E8-44D7-8CDD-782320D1C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graphicEl>
                                              <a:dgm id="{0430A9CA-53E8-44D7-8CDD-782320D1C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6BA3A3D-CAD2-41F0-B267-868EFC17C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graphicEl>
                                              <a:dgm id="{E6BA3A3D-CAD2-41F0-B267-868EFC17C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graphicEl>
                                              <a:dgm id="{E6BA3A3D-CAD2-41F0-B267-868EFC17C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D565835-B0AF-4D09-B7B0-7EE8C7632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0D565835-B0AF-4D09-B7B0-7EE8C7632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graphicEl>
                                              <a:dgm id="{0D565835-B0AF-4D09-B7B0-7EE8C7632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6F5795D-72FC-4EE9-9BCC-A83DABFB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graphicEl>
                                              <a:dgm id="{E6F5795D-72FC-4EE9-9BCC-A83DABFB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E6F5795D-72FC-4EE9-9BCC-A83DABFB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6573D94-9E41-4EA2-8C10-E35034EAA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graphicEl>
                                              <a:dgm id="{F6573D94-9E41-4EA2-8C10-E35034EAA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graphicEl>
                                              <a:dgm id="{F6573D94-9E41-4EA2-8C10-E35034EAA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A9FBAD-E237-4B0C-A041-C814D5759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29A9FBAD-E237-4B0C-A041-C814D5759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29A9FBAD-E237-4B0C-A041-C814D5759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99C3DD8-B21B-4551-9682-FFF82284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399C3DD8-B21B-4551-9682-FFF82284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graphicEl>
                                              <a:dgm id="{399C3DD8-B21B-4551-9682-FFF82284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3CDFA6D-ADB9-42F0-8D92-84422C57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graphicEl>
                                              <a:dgm id="{13CDFA6D-ADB9-42F0-8D92-84422C57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13CDFA6D-ADB9-42F0-8D92-84422C57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9B80E19-72C0-45DE-8FF1-26A875782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graphicEl>
                                              <a:dgm id="{B9B80E19-72C0-45DE-8FF1-26A875782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graphicEl>
                                              <a:dgm id="{B9B80E19-72C0-45DE-8FF1-26A875782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242E49D-6728-4DE9-B560-0BB9F2962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graphicEl>
                                              <a:dgm id="{C242E49D-6728-4DE9-B560-0BB9F2962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graphicEl>
                                              <a:dgm id="{C242E49D-6728-4DE9-B560-0BB9F2962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404664"/>
            <a:ext cx="12192000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[OPS W WIĘCBORKU – DODATKOWE ZADANIA]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15754200"/>
              </p:ext>
            </p:extLst>
          </p:nvPr>
        </p:nvGraphicFramePr>
        <p:xfrm>
          <a:off x="2135560" y="1700808"/>
          <a:ext cx="799288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0603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80F89-E278-4426-AF35-D45FCC9B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58080F89-E278-4426-AF35-D45FCC9B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58080F89-E278-4426-AF35-D45FCC9B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30A9CA-53E8-44D7-8CDD-782320D1C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0430A9CA-53E8-44D7-8CDD-782320D1C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0430A9CA-53E8-44D7-8CDD-782320D1C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BA3A3D-CAD2-41F0-B267-868EFC17C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E6BA3A3D-CAD2-41F0-B267-868EFC17C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E6BA3A3D-CAD2-41F0-B267-868EFC17C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565835-B0AF-4D09-B7B0-7EE8C7632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0D565835-B0AF-4D09-B7B0-7EE8C7632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0D565835-B0AF-4D09-B7B0-7EE8C7632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F5795D-72FC-4EE9-9BCC-A83DABFB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E6F5795D-72FC-4EE9-9BCC-A83DABFB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E6F5795D-72FC-4EE9-9BCC-A83DABFBC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573D94-9E41-4EA2-8C10-E35034EAA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F6573D94-9E41-4EA2-8C10-E35034EAA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F6573D94-9E41-4EA2-8C10-E35034EAA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A9FBAD-E237-4B0C-A041-C814D5759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29A9FBAD-E237-4B0C-A041-C814D5759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29A9FBAD-E237-4B0C-A041-C814D5759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9C3DD8-B21B-4551-9682-FFF82284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399C3DD8-B21B-4551-9682-FFF82284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399C3DD8-B21B-4551-9682-FFF822847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CDFA6D-ADB9-42F0-8D92-84422C57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13CDFA6D-ADB9-42F0-8D92-84422C57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13CDFA6D-ADB9-42F0-8D92-84422C579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B80E19-72C0-45DE-8FF1-26A875782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B9B80E19-72C0-45DE-8FF1-26A875782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B9B80E19-72C0-45DE-8FF1-26A875782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42E49D-6728-4DE9-B560-0BB9F2962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C242E49D-6728-4DE9-B560-0BB9F2962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C242E49D-6728-4DE9-B560-0BB9F2962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0" y="188643"/>
            <a:ext cx="12191999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[OPS W WIĘCBORKU - JEDNOSTKI/PODMIOTY PODLEGŁE]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300154829"/>
              </p:ext>
            </p:extLst>
          </p:nvPr>
        </p:nvGraphicFramePr>
        <p:xfrm>
          <a:off x="1703512" y="1124744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9837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4A5A2C7-7B93-4A23-8196-CA155026E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dgm id="{54A5A2C7-7B93-4A23-8196-CA155026E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E993E82-77DC-482A-8480-96D7FD2DD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>
                                            <p:graphicEl>
                                              <a:dgm id="{2E993E82-77DC-482A-8480-96D7FD2DD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9592ADC-C6CE-40C3-A747-8EBCD7E63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>
                                            <p:graphicEl>
                                              <a:dgm id="{09592ADC-C6CE-40C3-A747-8EBCD7E63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C06D11C-3C37-40A5-959C-33B465A02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">
                                            <p:graphicEl>
                                              <a:dgm id="{1C06D11C-3C37-40A5-959C-33B465A02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03C8AC0-5156-4A87-9E36-71E5336B13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>
                                            <p:graphicEl>
                                              <a:dgm id="{603C8AC0-5156-4A87-9E36-71E5336B13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8ACB69B-3F23-4DFB-A56C-7D13FCA32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">
                                            <p:graphicEl>
                                              <a:dgm id="{58ACB69B-3F23-4DFB-A56C-7D13FCA32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598FDE2-2618-4897-AE16-33BE7649D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>
                                            <p:graphicEl>
                                              <a:dgm id="{B598FDE2-2618-4897-AE16-33BE7649D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A5D66FE-75D5-4586-B6EA-4BB014591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>
                                            <p:graphicEl>
                                              <a:dgm id="{8A5D66FE-75D5-4586-B6EA-4BB014591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5E4082B-C0EE-4889-92A7-EE3582BF2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">
                                            <p:graphicEl>
                                              <a:dgm id="{25E4082B-C0EE-4889-92A7-EE3582BF2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0AC0310B-9A9A-4CDC-8987-6EEF36348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">
                                            <p:graphicEl>
                                              <a:dgm id="{0AC0310B-9A9A-4CDC-8987-6EEF36348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505C1F4-53AB-475E-A51B-7A9AB49A6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>
                                            <p:graphicEl>
                                              <a:dgm id="{3505C1F4-53AB-475E-A51B-7A9AB49A6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1D53049-8DD0-4047-9826-5AEC55539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>
                                            <p:graphicEl>
                                              <a:dgm id="{91D53049-8DD0-4047-9826-5AEC55539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6DE3CEE4-27B9-41A1-AD8F-39D42E3BE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0">
                                            <p:graphicEl>
                                              <a:dgm id="{6DE3CEE4-27B9-41A1-AD8F-39D42E3BE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6F20089-18D3-44DA-A681-346C7B97E8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16F20089-18D3-44DA-A681-346C7B97E8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BAB25EA-4CED-4879-8F90-8DB7C9555C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0">
                                            <p:graphicEl>
                                              <a:dgm id="{DBAB25EA-4CED-4879-8F90-8DB7C9555C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844C487-D571-49B9-BCA8-423C1F775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0">
                                            <p:graphicEl>
                                              <a:dgm id="{C844C487-D571-49B9-BCA8-423C1F775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BAC0DD7-FAFF-4C87-A0BF-D3A137653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0">
                                            <p:graphicEl>
                                              <a:dgm id="{9BAC0DD7-FAFF-4C87-A0BF-D3A137653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93885E2-D229-49B9-8736-2D714E5DC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0">
                                            <p:graphicEl>
                                              <a:dgm id="{393885E2-D229-49B9-8736-2D714E5DC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D4512DF-DD49-4B09-A5A4-3030A4B34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">
                                            <p:graphicEl>
                                              <a:dgm id="{AD4512DF-DD49-4B09-A5A4-3030A4B34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3"/>
          <p:cNvSpPr txBox="1">
            <a:spLocks noChangeArrowheads="1"/>
          </p:cNvSpPr>
          <p:nvPr/>
        </p:nvSpPr>
        <p:spPr bwMode="auto">
          <a:xfrm>
            <a:off x="2063753" y="5876925"/>
            <a:ext cx="5832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243572" y="2265546"/>
            <a:ext cx="7704856" cy="18928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ctr">
              <a:lnSpc>
                <a:spcPct val="150000"/>
              </a:lnSpc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REALIZACJA ZADAŃ Z ZAKRESU </a:t>
            </a:r>
          </a:p>
          <a:p>
            <a:pPr marL="342900" indent="-342900" algn="ctr">
              <a:lnSpc>
                <a:spcPct val="150000"/>
              </a:lnSpc>
              <a:defRPr/>
            </a:pPr>
            <a:r>
              <a:rPr lang="pl-PL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POMOCY I INTEGRACJI SPOŁECZNEJ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pl-PL" sz="1400" dirty="0">
              <a:latin typeface="+mn-lt"/>
            </a:endParaRPr>
          </a:p>
        </p:txBody>
      </p:sp>
      <p:pic>
        <p:nvPicPr>
          <p:cNvPr id="7" name="Obraz 7" descr="klub_seniora_mgops_wiecbork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3832" y="4632975"/>
            <a:ext cx="1745977" cy="47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ogo-Aktywna-Integracja-SAS+MGO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803" y="4412795"/>
            <a:ext cx="769346" cy="7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435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ole tekstowe 29"/>
          <p:cNvSpPr txBox="1"/>
          <p:nvPr/>
        </p:nvSpPr>
        <p:spPr>
          <a:xfrm>
            <a:off x="0" y="176251"/>
            <a:ext cx="12192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>
            <a:defPPr>
              <a:defRPr lang="pl-PL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/>
              <a:t>[WYBRANE ZAGADNIENIA POMOCY I INTEGRACJI </a:t>
            </a:r>
            <a:r>
              <a:rPr lang="pl-PL" dirty="0" smtClean="0"/>
              <a:t>SPOŁECZNEJ </a:t>
            </a:r>
          </a:p>
          <a:p>
            <a:r>
              <a:rPr lang="pl-PL" dirty="0" smtClean="0"/>
              <a:t>NA </a:t>
            </a:r>
            <a:r>
              <a:rPr lang="pl-PL" dirty="0"/>
              <a:t>TLE POWIATU SĘPOLEŃSKIEGO]</a:t>
            </a:r>
          </a:p>
        </p:txBody>
      </p:sp>
      <p:grpSp>
        <p:nvGrpSpPr>
          <p:cNvPr id="2" name="Grupa 1"/>
          <p:cNvGrpSpPr/>
          <p:nvPr/>
        </p:nvGrpSpPr>
        <p:grpSpPr>
          <a:xfrm>
            <a:off x="2005779" y="1477922"/>
            <a:ext cx="9490589" cy="4865773"/>
            <a:chOff x="2005779" y="1477922"/>
            <a:chExt cx="9490589" cy="4865773"/>
          </a:xfrm>
        </p:grpSpPr>
        <p:grpSp>
          <p:nvGrpSpPr>
            <p:cNvPr id="21" name="Grupa 20"/>
            <p:cNvGrpSpPr/>
            <p:nvPr/>
          </p:nvGrpSpPr>
          <p:grpSpPr>
            <a:xfrm>
              <a:off x="2110300" y="1477922"/>
              <a:ext cx="4045999" cy="4527043"/>
              <a:chOff x="394376" y="1638261"/>
              <a:chExt cx="4045999" cy="4527043"/>
            </a:xfrm>
          </p:grpSpPr>
          <p:pic>
            <p:nvPicPr>
              <p:cNvPr id="4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pole tekstowe 2"/>
              <p:cNvSpPr txBox="1"/>
              <p:nvPr/>
            </p:nvSpPr>
            <p:spPr>
              <a:xfrm>
                <a:off x="1119704" y="5118505"/>
                <a:ext cx="12601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11.520.463</a:t>
                </a:r>
              </a:p>
              <a:p>
                <a:r>
                  <a:rPr lang="pl-PL" sz="1400" dirty="0">
                    <a:latin typeface="+mn-lt"/>
                  </a:rPr>
                  <a:t>(33,04%*)</a:t>
                </a:r>
              </a:p>
            </p:txBody>
          </p:sp>
          <p:sp>
            <p:nvSpPr>
              <p:cNvPr id="7" name="pole tekstowe 6"/>
              <p:cNvSpPr txBox="1"/>
              <p:nvPr/>
            </p:nvSpPr>
            <p:spPr>
              <a:xfrm>
                <a:off x="2824949" y="4826117"/>
                <a:ext cx="11530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4.459.283</a:t>
                </a:r>
              </a:p>
              <a:p>
                <a:r>
                  <a:rPr lang="pl-PL" sz="1400" dirty="0">
                    <a:latin typeface="+mn-lt"/>
                  </a:rPr>
                  <a:t>(12,79%*)</a:t>
                </a:r>
              </a:p>
            </p:txBody>
          </p:sp>
          <p:sp>
            <p:nvSpPr>
              <p:cNvPr id="8" name="pole tekstowe 7"/>
              <p:cNvSpPr txBox="1"/>
              <p:nvPr/>
            </p:nvSpPr>
            <p:spPr>
              <a:xfrm>
                <a:off x="1047695" y="3957085"/>
                <a:ext cx="15189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13.843.509</a:t>
                </a:r>
              </a:p>
              <a:p>
                <a:r>
                  <a:rPr lang="pl-PL" sz="1400" dirty="0">
                    <a:solidFill>
                      <a:srgbClr val="FF0000"/>
                    </a:solidFill>
                    <a:latin typeface="+mn-lt"/>
                  </a:rPr>
                  <a:t>(39,71%*)</a:t>
                </a:r>
              </a:p>
            </p:txBody>
          </p:sp>
          <p:sp>
            <p:nvSpPr>
              <p:cNvPr id="9" name="pole tekstowe 8"/>
              <p:cNvSpPr txBox="1"/>
              <p:nvPr/>
            </p:nvSpPr>
            <p:spPr>
              <a:xfrm>
                <a:off x="1807166" y="3078660"/>
                <a:ext cx="12952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5.041.883</a:t>
                </a:r>
              </a:p>
              <a:p>
                <a:r>
                  <a:rPr lang="pl-PL" sz="1400" dirty="0">
                    <a:latin typeface="+mn-lt"/>
                  </a:rPr>
                  <a:t>(14,46%*)</a:t>
                </a:r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394376" y="1638261"/>
                <a:ext cx="404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Budżet OPS (w zł), bez kwoty </a:t>
                </a:r>
                <a:r>
                  <a:rPr lang="pl-PL" sz="1400" b="1" dirty="0" smtClean="0">
                    <a:latin typeface="+mn-lt"/>
                  </a:rPr>
                  <a:t>przeznaczonej na realizację Rządowego </a:t>
                </a:r>
                <a:r>
                  <a:rPr lang="pl-PL" sz="1400" b="1" dirty="0">
                    <a:latin typeface="+mn-lt"/>
                  </a:rPr>
                  <a:t>Programu Rodzina 500+</a:t>
                </a:r>
              </a:p>
            </p:txBody>
          </p:sp>
        </p:grpSp>
        <p:grpSp>
          <p:nvGrpSpPr>
            <p:cNvPr id="22" name="Grupa 21"/>
            <p:cNvGrpSpPr/>
            <p:nvPr/>
          </p:nvGrpSpPr>
          <p:grpSpPr>
            <a:xfrm>
              <a:off x="6312024" y="1484784"/>
              <a:ext cx="4124272" cy="4402806"/>
              <a:chOff x="395536" y="1762498"/>
              <a:chExt cx="4124272" cy="4402806"/>
            </a:xfrm>
          </p:grpSpPr>
          <p:pic>
            <p:nvPicPr>
              <p:cNvPr id="23" name="Picture 2" descr="http://www.bip.szpital-wiecbork.pl/userfiles/image/mapa_powiat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2071427"/>
                <a:ext cx="3676496" cy="4093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pole tekstowe 23"/>
              <p:cNvSpPr txBox="1"/>
              <p:nvPr/>
            </p:nvSpPr>
            <p:spPr>
              <a:xfrm>
                <a:off x="1583668" y="5013176"/>
                <a:ext cx="1260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solidFill>
                      <a:srgbClr val="FF0000"/>
                    </a:solidFill>
                    <a:latin typeface="+mn-lt"/>
                  </a:rPr>
                  <a:t>69</a:t>
                </a:r>
                <a:endParaRPr lang="pl-PL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2987364" y="4803953"/>
                <a:ext cx="11530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19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2044945" y="3957085"/>
                <a:ext cx="15189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60</a:t>
                </a: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2044945" y="3139625"/>
                <a:ext cx="1295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b="1" dirty="0" smtClean="0">
                    <a:latin typeface="+mn-lt"/>
                  </a:rPr>
                  <a:t>20</a:t>
                </a:r>
                <a:endParaRPr lang="pl-PL" b="1" dirty="0">
                  <a:latin typeface="+mn-lt"/>
                </a:endParaRPr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473809" y="1762498"/>
                <a:ext cx="40459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400" b="1" dirty="0">
                    <a:latin typeface="+mn-lt"/>
                  </a:rPr>
                  <a:t>Liczba pracowników OPS</a:t>
                </a:r>
              </a:p>
            </p:txBody>
          </p:sp>
        </p:grpSp>
        <p:sp>
          <p:nvSpPr>
            <p:cNvPr id="17" name="pole tekstowe 16"/>
            <p:cNvSpPr txBox="1"/>
            <p:nvPr/>
          </p:nvSpPr>
          <p:spPr>
            <a:xfrm>
              <a:off x="2005779" y="5820475"/>
              <a:ext cx="4320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b="1" dirty="0">
                  <a:latin typeface="+mn-lt"/>
                </a:rPr>
                <a:t>Budżet powiatu: 34.865.138 (2016)</a:t>
              </a:r>
            </a:p>
            <a:p>
              <a:r>
                <a:rPr lang="pl-PL" sz="1200" dirty="0">
                  <a:latin typeface="+mn-lt"/>
                </a:rPr>
                <a:t>*% budżetu powiat</a:t>
              </a:r>
              <a:r>
                <a:rPr lang="pl-PL" sz="1200" b="1" dirty="0">
                  <a:latin typeface="+mn-lt"/>
                </a:rPr>
                <a:t>u</a:t>
              </a:r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7695102" y="6082085"/>
              <a:ext cx="38012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900" dirty="0">
                  <a:latin typeface="+mn-lt"/>
                </a:rPr>
                <a:t>Źródło: </a:t>
              </a:r>
              <a:r>
                <a:rPr lang="pl-PL" sz="900" b="1" dirty="0" smtClean="0">
                  <a:latin typeface="+mn-lt"/>
                </a:rPr>
                <a:t>OZPS za 2016</a:t>
              </a:r>
              <a:r>
                <a:rPr lang="pl-PL" sz="900" dirty="0">
                  <a:latin typeface="+mn-lt"/>
                </a:rPr>
                <a:t>, dostęp </a:t>
              </a:r>
              <a:r>
                <a:rPr lang="pl-PL" sz="900" dirty="0" smtClean="0">
                  <a:latin typeface="+mn-lt"/>
                  <a:hlinkClick r:id="rId3"/>
                </a:rPr>
                <a:t>www.cas.mpips.gov.pl:8443/CAS/signin.do</a:t>
              </a:r>
              <a:r>
                <a:rPr lang="pl-PL" sz="900" dirty="0" smtClean="0">
                  <a:latin typeface="+mn-lt"/>
                </a:rPr>
                <a:t> </a:t>
              </a:r>
              <a:endParaRPr lang="pl-PL" sz="9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88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UzU2bPAsZxehHW0pidCl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1ZANiUY3jwDVnzgf4gTk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DNRnKvznWdOqsVgmydy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4uSrdNohJGisRXZqxeyK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Hz8OkOTk6Bb3zjZVxHa6c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10927</TotalTime>
  <Words>2817</Words>
  <Application>Microsoft Office PowerPoint</Application>
  <PresentationFormat>Panoramiczny</PresentationFormat>
  <Paragraphs>438</Paragraphs>
  <Slides>49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49</vt:i4>
      </vt:variant>
    </vt:vector>
  </HeadingPairs>
  <TitlesOfParts>
    <vt:vector size="58" baseType="lpstr">
      <vt:lpstr>Arial</vt:lpstr>
      <vt:lpstr>Calibri</vt:lpstr>
      <vt:lpstr>Times New Roman</vt:lpstr>
      <vt:lpstr>Tw Cen MT</vt:lpstr>
      <vt:lpstr>Tw Cen MT Condensed</vt:lpstr>
      <vt:lpstr>Wingdings</vt:lpstr>
      <vt:lpstr>Wingdings 3</vt:lpstr>
      <vt:lpstr>Motyw pakietu Office</vt:lpstr>
      <vt:lpstr>Integralny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EMKARO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Karol Malczewski</dc:creator>
  <cp:lastModifiedBy>izabela.szmaglinska@mgopswiecbork.pl</cp:lastModifiedBy>
  <cp:revision>706</cp:revision>
  <cp:lastPrinted>2017-05-04T07:37:15Z</cp:lastPrinted>
  <dcterms:created xsi:type="dcterms:W3CDTF">2009-03-24T23:49:18Z</dcterms:created>
  <dcterms:modified xsi:type="dcterms:W3CDTF">2017-05-06T13:37:36Z</dcterms:modified>
</cp:coreProperties>
</file>